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4" r:id="rId4"/>
    <p:sldId id="282" r:id="rId5"/>
    <p:sldId id="295" r:id="rId6"/>
    <p:sldId id="287" r:id="rId7"/>
    <p:sldId id="296" r:id="rId8"/>
    <p:sldId id="297" r:id="rId9"/>
    <p:sldId id="258" r:id="rId10"/>
    <p:sldId id="298" r:id="rId11"/>
    <p:sldId id="259" r:id="rId12"/>
    <p:sldId id="265" r:id="rId13"/>
    <p:sldId id="266" r:id="rId14"/>
    <p:sldId id="299" r:id="rId15"/>
    <p:sldId id="268" r:id="rId16"/>
    <p:sldId id="269" r:id="rId17"/>
    <p:sldId id="284" r:id="rId18"/>
    <p:sldId id="271" r:id="rId19"/>
    <p:sldId id="283" r:id="rId20"/>
    <p:sldId id="270" r:id="rId21"/>
    <p:sldId id="272" r:id="rId22"/>
    <p:sldId id="273" r:id="rId23"/>
    <p:sldId id="274" r:id="rId24"/>
    <p:sldId id="288" r:id="rId25"/>
    <p:sldId id="289" r:id="rId26"/>
    <p:sldId id="292" r:id="rId27"/>
    <p:sldId id="291" r:id="rId28"/>
    <p:sldId id="293" r:id="rId29"/>
    <p:sldId id="275" r:id="rId30"/>
    <p:sldId id="276" r:id="rId31"/>
    <p:sldId id="277" r:id="rId32"/>
    <p:sldId id="285" r:id="rId33"/>
    <p:sldId id="301" r:id="rId34"/>
    <p:sldId id="300" r:id="rId35"/>
    <p:sldId id="278" r:id="rId36"/>
    <p:sldId id="280" r:id="rId37"/>
    <p:sldId id="279" r:id="rId38"/>
    <p:sldId id="28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CE0FA-CF16-48E5-A3CD-CEE8A404D375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1B319-7B7C-4EC3-A595-886374BE9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00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4FF5E71-5427-4FE5-A1CF-FF127042369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BE5C-8EC2-44B6-96C7-6E55D855F63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71C5E-26F4-47EF-B88C-0A6DA62CCBBD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12417-4FB9-4A4E-8CF9-689E596F7889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DBD89B-5150-45C1-AE7F-0249A6A6920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7D1-B839-4168-ACC6-A2D134E917B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B03F3-2CAB-4B89-B6C1-04C314D4E48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35FA-B051-4B0B-9BB2-B8A149BCBEFD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D7BF-3007-4B68-A31C-C848EA14C42E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B6A057-8996-49B3-93C5-6CDAF79C5739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D065BB-ECBD-4116-83E4-E76C0B0AF8D0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A07CDC2-4F18-409E-B5FE-F828AE10D707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610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00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104C-9708-426E-8984-9091F8A8E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131" y="1662725"/>
            <a:ext cx="9077738" cy="2163895"/>
          </a:xfrm>
        </p:spPr>
        <p:txBody>
          <a:bodyPr/>
          <a:lstStyle/>
          <a:p>
            <a:r>
              <a:rPr lang="en-US" dirty="0"/>
              <a:t>Lunar Meteoroid Ejecta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21E8F-0687-4EBF-A8E2-FB53EA790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327340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Anthony M. DeStefano	</a:t>
            </a:r>
          </a:p>
          <a:p>
            <a:r>
              <a:rPr lang="en-US" dirty="0"/>
              <a:t>NASA/MSFC/EV44 Natural Environments</a:t>
            </a:r>
          </a:p>
          <a:p>
            <a:r>
              <a:rPr lang="en-US" dirty="0"/>
              <a:t>11/17/2020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2B9F-0D52-426F-8AA7-1C84570A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DB0F-AB4D-4FBE-9AF8-62897E65241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DD6D2-8D64-400B-BEA0-7C463A34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57E2-8DA2-4959-BE18-16417F80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2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/>
              <a:t>Brief (non-exhaustive) Review of Impact-Ejecta Scaling Models</a:t>
            </a:r>
          </a:p>
          <a:p>
            <a:pPr lvl="1"/>
            <a:r>
              <a:rPr lang="en-US" i="0" dirty="0"/>
              <a:t>Zook 1967</a:t>
            </a:r>
          </a:p>
          <a:p>
            <a:pPr lvl="1"/>
            <a:r>
              <a:rPr lang="en-US" i="0" dirty="0" err="1"/>
              <a:t>Krivov</a:t>
            </a:r>
            <a:r>
              <a:rPr lang="en-US" i="0" dirty="0"/>
              <a:t> et al. 2003</a:t>
            </a:r>
          </a:p>
          <a:p>
            <a:pPr lvl="1"/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Lunar Meteoroid Ejecta Model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9E92-9233-4032-BDFC-56D4731760B8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Lunar Meteoroid Ejecta Model (</a:t>
            </a:r>
            <a:r>
              <a:rPr lang="en-US" dirty="0" err="1"/>
              <a:t>LuMEM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2045746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/>
              <a:t>Zook 1967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D04C5-8065-433C-8472-A569135CC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0807" y="1638299"/>
                <a:ext cx="9601200" cy="408663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i="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−1.92</m:t>
                        </m:r>
                      </m:sup>
                    </m:sSubSup>
                  </m:oMath>
                </a14:m>
                <a:r>
                  <a:rPr lang="en-US" i="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&gt;0.1 </m:t>
                    </m:r>
                  </m:oMath>
                </a14:m>
                <a:r>
                  <a:rPr lang="en-US" i="0" dirty="0"/>
                  <a:t>km/s</a:t>
                </a:r>
              </a:p>
              <a:p>
                <a:pPr lvl="1"/>
                <a:r>
                  <a:rPr lang="en-US" i="0" dirty="0"/>
                  <a:t>The index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is the power-law index of</a:t>
                </a:r>
              </a:p>
              <a:p>
                <a:pPr marL="530352" lvl="1" indent="0">
                  <a:buNone/>
                </a:pPr>
                <a:r>
                  <a:rPr lang="en-US" i="0" dirty="0"/>
                  <a:t>	the primary flux curve (see previous slide)</a:t>
                </a:r>
              </a:p>
              <a:p>
                <a:pPr lvl="1"/>
                <a:r>
                  <a:rPr lang="en-US" i="0" dirty="0"/>
                  <a:t>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i="0" dirty="0"/>
                  <a:t> ranges from 0.3-0.7 (Zook ‘67)</a:t>
                </a:r>
              </a:p>
              <a:p>
                <a:pPr lvl="2"/>
                <a:r>
                  <a:rPr lang="en-US" i="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i="0" dirty="0"/>
                  <a:t> (Gault et al. 1963), property of</a:t>
                </a:r>
              </a:p>
              <a:p>
                <a:pPr marL="987552" lvl="2" indent="0">
                  <a:buNone/>
                </a:pPr>
                <a:r>
                  <a:rPr lang="en-US" sz="2000" dirty="0"/>
                  <a:t>the target material</a:t>
                </a:r>
              </a:p>
              <a:p>
                <a:r>
                  <a:rPr lang="en-US" dirty="0"/>
                  <a:t>Implicitly,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which defines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D04C5-8065-433C-8472-A569135CC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807" y="1638299"/>
                <a:ext cx="9601200" cy="4086639"/>
              </a:xfrm>
              <a:blipFill>
                <a:blip r:embed="rId2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521EF-ADB2-4989-84CE-218BA7BDEDC1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E97B4-45B4-40C4-B3CF-E85FE9B6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83" y="2128159"/>
            <a:ext cx="5026739" cy="38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 err="1"/>
              <a:t>Krivov</a:t>
            </a:r>
            <a:r>
              <a:rPr lang="en-US" dirty="0"/>
              <a:t> et al. 2003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95DF9-BA9F-4676-B24B-EE73B72CB82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07" y="1711186"/>
                <a:ext cx="9601200" cy="40866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1,100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sil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b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i="0" dirty="0"/>
                  <a:t> is the power-law exponent to the crater volume vs. impact kinetic energy</a:t>
                </a:r>
              </a:p>
              <a:p>
                <a:pPr lvl="2"/>
                <a:r>
                  <a:rPr lang="en-US" dirty="0"/>
                  <a:t>Figure 7 of </a:t>
                </a:r>
                <a:r>
                  <a:rPr lang="en-US" dirty="0" err="1"/>
                  <a:t>Koschny</a:t>
                </a:r>
                <a:r>
                  <a:rPr lang="en-US" dirty="0"/>
                  <a:t> &amp; </a:t>
                </a:r>
                <a:r>
                  <a:rPr lang="en-US" dirty="0" err="1"/>
                  <a:t>Grun</a:t>
                </a:r>
                <a:r>
                  <a:rPr lang="en-US" dirty="0"/>
                  <a:t> 2001 show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=1.23</m:t>
                    </m:r>
                  </m:oMath>
                </a14:m>
                <a:r>
                  <a:rPr lang="en-US" dirty="0"/>
                  <a:t> for ice-silicate targets</a:t>
                </a:r>
              </a:p>
              <a:p>
                <a:pPr lvl="2"/>
                <a:r>
                  <a:rPr lang="en-US" dirty="0"/>
                  <a:t>Moore et al. 1963 give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=1.02</m:t>
                    </m:r>
                  </m:oMath>
                </a14:m>
                <a:r>
                  <a:rPr lang="en-US" dirty="0"/>
                  <a:t> for basalt targets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i="0" dirty="0"/>
                  <a:t> is the ejecta mass distribution (CDF) slope (akin to our analysis of Carrier 2003)</a:t>
                </a:r>
              </a:p>
              <a:p>
                <a:pPr lvl="2"/>
                <a:r>
                  <a:rPr lang="en-US" dirty="0"/>
                  <a:t>Plausible slopes range from 0.5 to 1 (see </a:t>
                </a:r>
                <a:r>
                  <a:rPr lang="en-US" dirty="0" err="1"/>
                  <a:t>Krivov</a:t>
                </a:r>
                <a:r>
                  <a:rPr lang="en-US" dirty="0"/>
                  <a:t> &amp; </a:t>
                </a:r>
                <a:r>
                  <a:rPr lang="en-US" dirty="0" err="1"/>
                  <a:t>Jurewicz</a:t>
                </a:r>
                <a:r>
                  <a:rPr lang="en-US" dirty="0"/>
                  <a:t> 1999)</a:t>
                </a:r>
              </a:p>
              <a:p>
                <a:pPr lvl="2"/>
                <a:r>
                  <a:rPr lang="en-US" dirty="0"/>
                  <a:t>The most likely slope is ~0.8 (see </a:t>
                </a:r>
                <a:r>
                  <a:rPr lang="en-US" dirty="0" err="1"/>
                  <a:t>Krivov</a:t>
                </a:r>
                <a:r>
                  <a:rPr lang="en-US" dirty="0"/>
                  <a:t> et al. 2000)</a:t>
                </a:r>
              </a:p>
              <a:p>
                <a:pPr lvl="3"/>
                <a:r>
                  <a:rPr lang="en-US" i="0" dirty="0"/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~0.8</m:t>
                    </m:r>
                  </m:oMath>
                </a14:m>
                <a:r>
                  <a:rPr lang="en-US" i="0" dirty="0"/>
                  <a:t> corresponds to &lt; 7E-5 g particles if using Carrier 2003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i="0" dirty="0"/>
                  <a:t> is the speed CDF slope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for hard-surface targets,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en-US" dirty="0"/>
                  <a:t> is for regolith-like targets (i.e., porous) (see </a:t>
                </a:r>
                <a:r>
                  <a:rPr lang="en-US" dirty="0" err="1"/>
                  <a:t>Krivov</a:t>
                </a:r>
                <a:r>
                  <a:rPr lang="en-US" dirty="0"/>
                  <a:t> et al. 2003)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7" y="1711186"/>
                <a:ext cx="9601200" cy="4086639"/>
              </a:xfrm>
              <a:prstGeom prst="rect">
                <a:avLst/>
              </a:prstGeom>
              <a:blipFill>
                <a:blip r:embed="rId2"/>
                <a:stretch>
                  <a:fillRect r="-762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78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48330-C305-439E-B2A3-FC90318DA91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06" y="1711186"/>
                <a:ext cx="6503919" cy="40866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𝜋𝜌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bSup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b="0" dirty="0"/>
                  <a:t> are determined by the target properties. For all cases studied,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b="0" dirty="0"/>
                  <a:t>, see </a:t>
                </a:r>
                <a:r>
                  <a:rPr lang="en-US" b="0" dirty="0" err="1"/>
                  <a:t>Housen</a:t>
                </a:r>
                <a:r>
                  <a:rPr lang="en-US" b="0" dirty="0"/>
                  <a:t> &amp; </a:t>
                </a:r>
                <a:r>
                  <a:rPr lang="en-US" b="0" dirty="0" err="1"/>
                  <a:t>Holsapple</a:t>
                </a:r>
                <a:r>
                  <a:rPr lang="en-US" b="0" dirty="0"/>
                  <a:t> 2011</a:t>
                </a:r>
              </a:p>
              <a:p>
                <a:pPr lvl="1"/>
                <a:r>
                  <a:rPr lang="en-US" dirty="0"/>
                  <a:t>The ejecta mass CDF term is derived from Carrier 2003, where the small and large scale ejecta mass is compared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~51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/>
                  <a:t> for a regolith particle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=3.1</m:t>
                    </m:r>
                  </m:oMath>
                </a14:m>
                <a:r>
                  <a:rPr lang="en-US" b="0" dirty="0"/>
                  <a:t> g/cc</a:t>
                </a:r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6" y="1711186"/>
                <a:ext cx="6503919" cy="4086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2E98BD-78BC-447A-BAC7-2AC53B9C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59" y="2189844"/>
            <a:ext cx="4806903" cy="27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9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/>
              <a:t>Proposed New DSNE Model -- Lunar Meteoroid Ejecta Model (</a:t>
            </a:r>
            <a:r>
              <a:rPr lang="en-US" dirty="0" err="1"/>
              <a:t>LuMEM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Sporadic meteoroid flux (</a:t>
            </a:r>
            <a:r>
              <a:rPr lang="en-US" i="0" dirty="0" err="1"/>
              <a:t>Grun</a:t>
            </a:r>
            <a:r>
              <a:rPr lang="en-US" i="0" dirty="0"/>
              <a:t> et al 1985)</a:t>
            </a:r>
          </a:p>
          <a:p>
            <a:pPr lvl="1"/>
            <a:r>
              <a:rPr lang="en-US" i="0" dirty="0"/>
              <a:t>Near Earth Object (NEO) flux (Brown et al 2002)</a:t>
            </a:r>
          </a:p>
          <a:p>
            <a:pPr lvl="1"/>
            <a:r>
              <a:rPr lang="en-US" i="0" dirty="0"/>
              <a:t>Impact-ejecta scaling model (</a:t>
            </a:r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2011)</a:t>
            </a:r>
          </a:p>
          <a:p>
            <a:pPr lvl="1"/>
            <a:r>
              <a:rPr lang="en-US" i="0" dirty="0"/>
              <a:t>Ejecta particle size distribution (Carrier 2003)</a:t>
            </a:r>
          </a:p>
          <a:p>
            <a:pPr lvl="1"/>
            <a:r>
              <a:rPr lang="en-US" i="0" dirty="0"/>
              <a:t>Ejecta zenith angle distribution (empirically from Gault &amp; </a:t>
            </a:r>
            <a:r>
              <a:rPr lang="en-US" i="0" dirty="0" err="1"/>
              <a:t>Wedekind</a:t>
            </a:r>
            <a:r>
              <a:rPr lang="en-US" i="0" dirty="0"/>
              <a:t> 1978)</a:t>
            </a:r>
          </a:p>
          <a:p>
            <a:pPr lvl="1"/>
            <a:r>
              <a:rPr lang="en-US" i="0" dirty="0"/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6329-220E-47F1-BDDB-1247C8D287F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Lunar Meteoroid Ejecta Model (</a:t>
            </a:r>
            <a:r>
              <a:rPr lang="en-US" dirty="0" err="1"/>
              <a:t>LuMEM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2718381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0460-4F39-47EC-AE72-C5BC52F3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572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Sporadic meteoroid flux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Grun</a:t>
            </a:r>
            <a:r>
              <a:rPr lang="en-US" dirty="0"/>
              <a:t> et al. 1985)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E53E6-C632-4974-8D5E-FC6A4228B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09701"/>
                <a:ext cx="4838700" cy="482917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MEM3 is valid for interplanetary fluxes with masses greater than 1E-6 grams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Grun</a:t>
                </a:r>
                <a:r>
                  <a:rPr lang="en-US" dirty="0"/>
                  <a:t> flux in this case is normalized to 1 at 1E-6 grams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Grun</a:t>
                </a:r>
                <a:r>
                  <a:rPr lang="en-US" dirty="0"/>
                  <a:t> fluxes [#/m^2/</a:t>
                </a:r>
                <a:r>
                  <a:rPr lang="en-US" dirty="0" err="1"/>
                  <a:t>yr</a:t>
                </a:r>
                <a:r>
                  <a:rPr lang="en-US" dirty="0"/>
                  <a:t>] in the range 1E-6 to 10 grams can be fit by a double power-law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2.264×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553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0.852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1.32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When accounting for all primary masses, the differential </a:t>
                </a:r>
                <a:r>
                  <a:rPr lang="en-US" dirty="0" err="1"/>
                  <a:t>Grun</a:t>
                </a:r>
                <a:r>
                  <a:rPr lang="en-US" dirty="0"/>
                  <a:t> flux [#/m^2/</a:t>
                </a:r>
                <a:r>
                  <a:rPr lang="en-US" dirty="0" err="1"/>
                  <a:t>yr</a:t>
                </a:r>
                <a:r>
                  <a:rPr lang="en-US" dirty="0"/>
                  <a:t>/g] is integrated over with the mass dependence of the particular scaling law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−3.0309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1.80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.32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E53E6-C632-4974-8D5E-FC6A4228B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09701"/>
                <a:ext cx="4838700" cy="4829174"/>
              </a:xfrm>
              <a:blipFill>
                <a:blip r:embed="rId2"/>
                <a:stretch>
                  <a:fillRect l="-1008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088D8-F1E3-4271-AB24-7D910E16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D03B-CBE7-446B-A964-7B46A6699488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E310A-6BE3-4FFE-8070-A7F11E06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A971-E89E-4032-951C-B6841C66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88E8477-4D9E-47C2-8E33-822405F0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11" y="1876751"/>
            <a:ext cx="5536765" cy="41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A8DA-7D83-4331-8848-8EDBFC55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7643"/>
            <a:ext cx="9601200" cy="1485900"/>
          </a:xfrm>
        </p:spPr>
        <p:txBody>
          <a:bodyPr/>
          <a:lstStyle/>
          <a:p>
            <a:r>
              <a:rPr lang="en-US" dirty="0"/>
              <a:t>Sporadic meteoroid flux (low and high density populations in MEM)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AD88-EEB0-4F10-815A-8F8704A3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68DB-5764-42A5-AA89-A71FC84762A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2406B-1B7A-4042-B4B4-6F11B56B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E203-BA42-4DB0-AD10-D21C37CF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92741-0306-4694-A8F3-82F20C47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9" y="1882158"/>
            <a:ext cx="5743575" cy="3667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20781-5F13-4C9E-990C-D8EC9302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683543"/>
            <a:ext cx="6440849" cy="4276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22BC3-4E70-42F1-8AA4-9D581A36C2A1}"/>
              </a:ext>
            </a:extLst>
          </p:cNvPr>
          <p:cNvSpPr txBox="1"/>
          <p:nvPr/>
        </p:nvSpPr>
        <p:spPr>
          <a:xfrm>
            <a:off x="1057275" y="5549283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Moorhead 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029595-CD19-497A-80F6-7BC426B6ADF9}"/>
              </a:ext>
            </a:extLst>
          </p:cNvPr>
          <p:cNvCxnSpPr>
            <a:cxnSpLocks/>
          </p:cNvCxnSpPr>
          <p:nvPr/>
        </p:nvCxnSpPr>
        <p:spPr>
          <a:xfrm flipH="1">
            <a:off x="8858250" y="1436984"/>
            <a:ext cx="259495" cy="11823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0C377-5C16-4F8B-BF92-26DDF015F9C1}"/>
              </a:ext>
            </a:extLst>
          </p:cNvPr>
          <p:cNvCxnSpPr>
            <a:cxnSpLocks/>
          </p:cNvCxnSpPr>
          <p:nvPr/>
        </p:nvCxnSpPr>
        <p:spPr>
          <a:xfrm flipH="1">
            <a:off x="9639300" y="1608032"/>
            <a:ext cx="1106608" cy="1342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487BDE-5739-4246-B904-452B4B781109}"/>
              </a:ext>
            </a:extLst>
          </p:cNvPr>
          <p:cNvSpPr txBox="1"/>
          <p:nvPr/>
        </p:nvSpPr>
        <p:spPr>
          <a:xfrm>
            <a:off x="8489049" y="1067652"/>
            <a:ext cx="167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Apex &amp; toroidal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93910-75DC-4378-B043-D08B5A4CF854}"/>
              </a:ext>
            </a:extLst>
          </p:cNvPr>
          <p:cNvSpPr txBox="1"/>
          <p:nvPr/>
        </p:nvSpPr>
        <p:spPr>
          <a:xfrm>
            <a:off x="10095464" y="1295649"/>
            <a:ext cx="198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Helion/</a:t>
            </a:r>
            <a:r>
              <a:rPr lang="en-US" dirty="0" err="1"/>
              <a:t>antihelion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1A76F-0BB9-4436-8D54-1FFDF9D144CB}"/>
              </a:ext>
            </a:extLst>
          </p:cNvPr>
          <p:cNvSpPr txBox="1"/>
          <p:nvPr/>
        </p:nvSpPr>
        <p:spPr>
          <a:xfrm>
            <a:off x="2088356" y="3069389"/>
            <a:ext cx="138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Log-normal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16907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BC8C-B50D-4654-9908-C63F5003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96" y="267599"/>
            <a:ext cx="5203190" cy="1485900"/>
          </a:xfrm>
        </p:spPr>
        <p:txBody>
          <a:bodyPr>
            <a:noAutofit/>
          </a:bodyPr>
          <a:lstStyle/>
          <a:p>
            <a:r>
              <a:rPr lang="en-US" sz="3600" dirty="0"/>
              <a:t>Lunar Surface Ephemeris for MEM – JPL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2D77-8DC8-47A2-A3DC-D72227199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30184"/>
            <a:ext cx="5203190" cy="211821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total of 37 ephemeris files generated for a fixed location on the Moon</a:t>
            </a:r>
          </a:p>
          <a:p>
            <a:pPr lvl="1"/>
            <a:r>
              <a:rPr lang="en-US" dirty="0"/>
              <a:t>19-year (</a:t>
            </a:r>
            <a:r>
              <a:rPr lang="en-US" dirty="0" err="1"/>
              <a:t>Metonic</a:t>
            </a:r>
            <a:r>
              <a:rPr lang="en-US" dirty="0"/>
              <a:t> cycle) time period of trajectory</a:t>
            </a:r>
          </a:p>
          <a:p>
            <a:pPr lvl="1"/>
            <a:r>
              <a:rPr lang="en-US" dirty="0"/>
              <a:t>5 degree latitude intervals from south pole to north pole </a:t>
            </a:r>
          </a:p>
          <a:p>
            <a:pPr lvl="1"/>
            <a:r>
              <a:rPr lang="en-US" dirty="0"/>
              <a:t>0 degrees longitude (central meridian)</a:t>
            </a:r>
          </a:p>
          <a:p>
            <a:pPr lvl="1"/>
            <a:r>
              <a:rPr lang="en-US" dirty="0"/>
              <a:t>Timestep ~ 16 hours 40 minutes (10,000 total)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73F8D-A202-4678-B495-8660730F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8DB7-DA19-4F65-A6FD-B14F0970728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EAEE5-937D-4B93-872E-6C20D4F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A6D5-79DA-491D-AB7E-754829C8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458CE-6480-40A9-9EAB-2D9C417B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114445"/>
            <a:ext cx="5029200" cy="3849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3289F-C6B8-4D0E-ACC5-76E91C1A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94" y="3849913"/>
            <a:ext cx="5029200" cy="2712720"/>
          </a:xfrm>
          <a:prstGeom prst="rect">
            <a:avLst/>
          </a:prstGeom>
        </p:spPr>
      </p:pic>
      <p:pic>
        <p:nvPicPr>
          <p:cNvPr id="12" name="Picture 11" descr="A picture containing transport, sitting, photo, table&#10;&#10;Description automatically generated">
            <a:extLst>
              <a:ext uri="{FF2B5EF4-FFF2-40B4-BE49-F238E27FC236}">
                <a16:creationId xmlns:a16="http://schemas.microsoft.com/office/drawing/2014/main" id="{C9D5D320-14ED-4799-BF66-8B51462E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95" y="1419496"/>
            <a:ext cx="3532518" cy="26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0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3A50-B41A-41E8-BE8B-03A60391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912"/>
            <a:ext cx="11206480" cy="1592208"/>
          </a:xfrm>
        </p:spPr>
        <p:txBody>
          <a:bodyPr/>
          <a:lstStyle/>
          <a:p>
            <a:r>
              <a:rPr lang="en-US" dirty="0"/>
              <a:t>Sporadic meteoroid flux (angle/speed) and latitudinal dependence on the lunar surface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B941A3-A2F6-4532-BA34-6383F3C77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847" y="1240790"/>
            <a:ext cx="3535680" cy="2651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4EA8-1D41-40FF-9EE5-45DD8EE5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958D-DF1B-4798-94EB-186D0F1984D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DF481-9052-4680-A1FE-61E5CD93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593D-FD88-4989-B365-CF1AB0BB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70529-3F6C-4F59-A6AD-B548B7F2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08" y="1240790"/>
            <a:ext cx="3535680" cy="2651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645999-7F47-4048-85EB-6A574F0B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08" y="1240790"/>
            <a:ext cx="3535680" cy="2651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92E7E9-B399-478B-9752-D8FB5FFE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34" y="3912493"/>
            <a:ext cx="3535680" cy="2651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E5ACA1-6352-4FAA-9515-BE7B10F68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80" y="3912493"/>
            <a:ext cx="3535680" cy="265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100429-92E4-481A-BDCB-1A4DC7CA1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063" y="3912493"/>
            <a:ext cx="3535680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8FF2B9-A7C1-4ECD-8A86-E43A66BA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063" y="1159380"/>
            <a:ext cx="3752850" cy="20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89100B-21CD-41ED-B850-B7EBBAAD8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280" y="3881695"/>
            <a:ext cx="3714750" cy="200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A4C4D-DF33-4132-B43D-5160E2399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80" y="1168906"/>
            <a:ext cx="3705225" cy="180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753495-ED09-4A2C-B2D9-5A59F0B93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80" y="3890774"/>
            <a:ext cx="3733800" cy="180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EA2A85-248E-4B90-8FC3-928B0FAB2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97" y="1164142"/>
            <a:ext cx="3705225" cy="190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C12F3B-2081-43FA-8543-82112BC848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322" y="3890774"/>
            <a:ext cx="37338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4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D670-ACCF-4FBD-94C0-961EB4C1C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3FBC-FABD-4A3A-B02E-80994B828FE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839C-954B-4935-BA50-3AC438EC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7F9CF-6356-4D3B-8DBC-EA96D2D4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98EBF0-2BBC-4E4E-B2F8-7720EA963648}"/>
              </a:ext>
            </a:extLst>
          </p:cNvPr>
          <p:cNvSpPr txBox="1">
            <a:spLocks/>
          </p:cNvSpPr>
          <p:nvPr/>
        </p:nvSpPr>
        <p:spPr>
          <a:xfrm>
            <a:off x="863600" y="2912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Sporadic meteoroid flux (alt/</a:t>
            </a:r>
            <a:r>
              <a:rPr lang="en-US" dirty="0" err="1"/>
              <a:t>az</a:t>
            </a:r>
            <a:r>
              <a:rPr lang="en-US" dirty="0"/>
              <a:t>) and latitudinal dependence on the lunar surface</a:t>
            </a:r>
          </a:p>
        </p:txBody>
      </p:sp>
      <p:pic>
        <p:nvPicPr>
          <p:cNvPr id="9" name="Picture 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9DAAEEC-4EB3-4858-840F-E79CEBCF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69293"/>
            <a:ext cx="2505382" cy="2743200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3BE2EE1C-B309-4BBB-A5E6-17BB50DF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82" y="1150243"/>
            <a:ext cx="2505383" cy="2743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9538F3D-13FF-476A-B23E-E172CD21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620" y="1150243"/>
            <a:ext cx="2505383" cy="2743200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49733ACA-1E2B-49C6-B865-D5C7E5A1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956" y="3860156"/>
            <a:ext cx="2505382" cy="2743200"/>
          </a:xfrm>
          <a:prstGeom prst="rect">
            <a:avLst/>
          </a:prstGeom>
        </p:spPr>
      </p:pic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7D3F20CC-7792-42FA-BB6E-BF70EA045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288" y="3830390"/>
            <a:ext cx="2505382" cy="2743200"/>
          </a:xfrm>
          <a:prstGeom prst="rect">
            <a:avLst/>
          </a:prstGeom>
        </p:spPr>
      </p:pic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70B949F-D3AD-4351-9952-A10BFD699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621" y="3860156"/>
            <a:ext cx="250538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4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Results of </a:t>
            </a:r>
            <a:r>
              <a:rPr lang="en-US" dirty="0" err="1"/>
              <a:t>LuMEM</a:t>
            </a:r>
            <a:endParaRPr lang="en-US" dirty="0"/>
          </a:p>
          <a:p>
            <a:pPr lvl="1"/>
            <a:r>
              <a:rPr lang="en-US" i="0" dirty="0"/>
              <a:t>Igloo number flux distribution (based on MEM3, see Moorhead et al 2019)</a:t>
            </a:r>
          </a:p>
          <a:p>
            <a:pPr lvl="1"/>
            <a:r>
              <a:rPr lang="en-US" i="0" dirty="0"/>
              <a:t>Example DSNE Table for Rev. I</a:t>
            </a:r>
          </a:p>
          <a:p>
            <a:pPr lvl="1"/>
            <a:r>
              <a:rPr lang="en-US" i="0" dirty="0"/>
              <a:t>HVIT Probability of No Penetration (PNP) Comparison</a:t>
            </a:r>
            <a:endParaRPr lang="en-US" dirty="0"/>
          </a:p>
          <a:p>
            <a:r>
              <a:rPr lang="en-US" dirty="0"/>
              <a:t>DSNE Rev H Lunar Ejecta Model – NASA SP-8013 (1969)</a:t>
            </a:r>
          </a:p>
          <a:p>
            <a:pPr lvl="1"/>
            <a:r>
              <a:rPr lang="en-US" i="0" dirty="0"/>
              <a:t>Based on Zook 1967</a:t>
            </a:r>
          </a:p>
          <a:p>
            <a:r>
              <a:rPr lang="en-US" dirty="0"/>
              <a:t>Brief (non-exhaustive) Review of Impact-Ejecta Scaling Models</a:t>
            </a:r>
          </a:p>
          <a:p>
            <a:pPr lvl="1"/>
            <a:r>
              <a:rPr lang="en-US" i="0" dirty="0"/>
              <a:t>Zook 1967</a:t>
            </a:r>
          </a:p>
          <a:p>
            <a:pPr lvl="1"/>
            <a:r>
              <a:rPr lang="en-US" i="0" dirty="0" err="1"/>
              <a:t>Krivov</a:t>
            </a:r>
            <a:r>
              <a:rPr lang="en-US" i="0" dirty="0"/>
              <a:t> et al. 2003</a:t>
            </a:r>
          </a:p>
          <a:p>
            <a:pPr lvl="1"/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</a:t>
            </a:r>
          </a:p>
          <a:p>
            <a:r>
              <a:rPr lang="en-US" dirty="0"/>
              <a:t>Proposed New DSNE Model -- Lunar Meteoroid Ejecta Model (</a:t>
            </a:r>
            <a:r>
              <a:rPr lang="en-US" dirty="0" err="1"/>
              <a:t>LuMEM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Sporadic meteoroid flux (</a:t>
            </a:r>
            <a:r>
              <a:rPr lang="en-US" i="0" dirty="0" err="1"/>
              <a:t>Grun</a:t>
            </a:r>
            <a:r>
              <a:rPr lang="en-US" i="0" dirty="0"/>
              <a:t> et al 1985)</a:t>
            </a:r>
          </a:p>
          <a:p>
            <a:pPr lvl="1"/>
            <a:r>
              <a:rPr lang="en-US" i="0" dirty="0"/>
              <a:t>Near Earth Object (NEO) flux (Brown et al 2002)</a:t>
            </a:r>
          </a:p>
          <a:p>
            <a:pPr lvl="1"/>
            <a:r>
              <a:rPr lang="en-US" i="0" dirty="0"/>
              <a:t>Impact-ejecta scaling model (</a:t>
            </a:r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2011)</a:t>
            </a:r>
          </a:p>
          <a:p>
            <a:pPr lvl="1"/>
            <a:r>
              <a:rPr lang="en-US" i="0" dirty="0"/>
              <a:t>Ejecta particle size distribution (Carrier 2003)</a:t>
            </a:r>
          </a:p>
          <a:p>
            <a:pPr lvl="1"/>
            <a:r>
              <a:rPr lang="en-US" i="0" dirty="0"/>
              <a:t>Ejecta zenith angle distribution (empirically from Gault &amp; </a:t>
            </a:r>
            <a:r>
              <a:rPr lang="en-US" i="0" dirty="0" err="1"/>
              <a:t>Wedekind</a:t>
            </a:r>
            <a:r>
              <a:rPr lang="en-US" i="0" dirty="0"/>
              <a:t> 1978)</a:t>
            </a:r>
          </a:p>
          <a:p>
            <a:pPr lvl="1"/>
            <a:r>
              <a:rPr lang="en-US" i="0" dirty="0"/>
              <a:t>Ejecta azimuth angle distribution (modified from Rival &amp; Mandeville 1999)</a:t>
            </a:r>
          </a:p>
          <a:p>
            <a:r>
              <a:rPr lang="en-US" dirty="0"/>
              <a:t>Analytic model of lunar ejecta</a:t>
            </a:r>
          </a:p>
          <a:p>
            <a:pPr lvl="1"/>
            <a:r>
              <a:rPr lang="en-US" i="0" dirty="0"/>
              <a:t>Speed distribution as a function of distance</a:t>
            </a:r>
          </a:p>
          <a:p>
            <a:pPr lvl="1"/>
            <a:r>
              <a:rPr lang="en-US" i="0" dirty="0"/>
              <a:t>Secondary flux as a function of distance</a:t>
            </a:r>
          </a:p>
          <a:p>
            <a:pPr lvl="1"/>
            <a:r>
              <a:rPr lang="en-US" i="0" dirty="0"/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426A-0279-4EA9-A26A-A35BB5C4C1A8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Lunar Meteoroid Ejecta Model (</a:t>
            </a:r>
            <a:r>
              <a:rPr lang="en-US" dirty="0" err="1"/>
              <a:t>LuMEM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418760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9B89-24E6-4E33-A4AA-46DF0431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3337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Near Earth Object (NEO) flux (Brown et al. 2002) at the lunar surface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4BF12-2837-434C-BE06-25D119697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83" y="2583755"/>
            <a:ext cx="4765431" cy="3581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AA69D-5266-4F12-85BA-36F13356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2794-C987-40EE-BCFD-EAAE54C2CFF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45492-EFAA-4545-8D41-804A6DCF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B330-2330-47B7-84D7-7F84AD76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EEE2C-F34D-4B26-9CC2-D1AAC13A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47849"/>
            <a:ext cx="3933825" cy="4476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FC5079-8879-454F-870E-2D7EF512E093}"/>
              </a:ext>
            </a:extLst>
          </p:cNvPr>
          <p:cNvSpPr txBox="1">
            <a:spLocks/>
          </p:cNvSpPr>
          <p:nvPr/>
        </p:nvSpPr>
        <p:spPr>
          <a:xfrm>
            <a:off x="6538915" y="1664593"/>
            <a:ext cx="4838700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Althea Moorhead (see memo OSMA/MEO/Lunar-001) computed the NEO flux at the lunar surface based on Brown et al. 2002 and velocity distribution of bolides reported by the Center for Near Earth Object Studies (CNEOS)</a:t>
            </a:r>
          </a:p>
          <a:p>
            <a:r>
              <a:rPr lang="en-US" dirty="0"/>
              <a:t>In </a:t>
            </a:r>
            <a:r>
              <a:rPr lang="en-US" dirty="0" err="1"/>
              <a:t>LuMEM</a:t>
            </a:r>
            <a:r>
              <a:rPr lang="en-US" dirty="0"/>
              <a:t>, we approximate the angular distribution of fluxes at the lunar surface by the high density population of MEM</a:t>
            </a:r>
          </a:p>
          <a:p>
            <a:pPr lvl="1"/>
            <a:r>
              <a:rPr lang="en-US" dirty="0"/>
              <a:t>The high density population in MEM comes from the equatorial plane, “similar to the NEOs”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6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39CBF-F186-49F6-830F-A5A56733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0F9E4-93CA-4004-8BA7-FA828711DCCB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470E2-8C1D-4C85-892C-BCE2DA43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7520E-DEB5-41FE-A15A-E5D916C2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71C3D2-BF18-48D2-A3D0-E7E7E21465DE}"/>
              </a:ext>
            </a:extLst>
          </p:cNvPr>
          <p:cNvSpPr txBox="1">
            <a:spLocks/>
          </p:cNvSpPr>
          <p:nvPr/>
        </p:nvSpPr>
        <p:spPr>
          <a:xfrm>
            <a:off x="904240" y="510149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 flux and latitudinal dependence on the lunar surface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E4FA6F-5A01-4164-BB8D-E253700F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2102357"/>
            <a:ext cx="3840480" cy="2880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1F8DC-0960-4F5F-BF98-3AAF99E7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102357"/>
            <a:ext cx="3840480" cy="2880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7A6E82-092B-45DB-9F95-545351CE7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840" y="2102357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8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475B-0D57-4D12-8E0A-F98922A9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Impact-ejecta scaling model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for sand fly ash (porosity of 45%)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</m:oMath>
                </a14:m>
                <a:r>
                  <a:rPr lang="en-US" dirty="0"/>
                  <a:t> is the regolith particle density, see DSNE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projectile particle (primaries) density, which can be integrated out over the density distribution from MEM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primary mass, which can also be integrated out over the </a:t>
                </a:r>
                <a:r>
                  <a:rPr lang="en-US" dirty="0" err="1"/>
                  <a:t>Grun</a:t>
                </a:r>
                <a:r>
                  <a:rPr lang="en-US" dirty="0"/>
                  <a:t> differential flux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𝑖𝑚𝑝𝑎𝑐𝑡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𝑍𝑒𝑛𝑖𝑡h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normal component of the projectile speed (speed and impact angle taken from MEM)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5131E-006F-40D1-BF0A-F6808A04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9BD84-CB77-4889-B55C-AC1D0A0EAA3D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75EA-AE37-4C9D-850C-F45FEA6C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1FEE9-34FC-4305-82E7-D2B536F4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45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9EBF-8AA3-437D-8BE8-86135CCC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681" y="10554"/>
            <a:ext cx="9601200" cy="1485900"/>
          </a:xfrm>
        </p:spPr>
        <p:txBody>
          <a:bodyPr/>
          <a:lstStyle/>
          <a:p>
            <a:r>
              <a:rPr lang="en-US" dirty="0"/>
              <a:t>Trajectory and spherical geometry of secondary ejecta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E304E-63B3-4989-B789-54E2F605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F9B4-9A80-4418-8EA1-17A925273071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D9D6B-C179-4B4D-9757-C151B5F9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837AB-7BFE-4B19-8DDC-262957F0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BD6D3-1634-48D5-8A9D-90DAABF3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1590675"/>
            <a:ext cx="6343650" cy="474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63E569-02DC-4124-902A-E99D8DD7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38" y="4111299"/>
            <a:ext cx="2438400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F3F50-0995-447C-9DF6-A0A453C1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814" y="4802262"/>
            <a:ext cx="3495675" cy="80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0E16C-0937-472D-82B7-1D3D50725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607182"/>
            <a:ext cx="4438650" cy="84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4C2B86-0847-4ED7-9986-2223AE872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50" y="4991100"/>
            <a:ext cx="1600200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2B149-6ECB-415D-ABE6-C6C390801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875" y="4803603"/>
            <a:ext cx="1876425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EE4A4C-C9E1-4F69-BAEC-C36CA5FFD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650" y="1276450"/>
            <a:ext cx="1533525" cy="657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626834-1DAC-4088-8BC8-F205A9994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0991" y="1262062"/>
            <a:ext cx="2571750" cy="657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60F2EF-9A80-4C35-B69D-E70ADBB761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656" y="1887140"/>
            <a:ext cx="1238250" cy="466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4DE718-3F1B-45DE-A3A0-EC7088F48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8190" y="2807624"/>
            <a:ext cx="1304925" cy="914400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F456AFAE-B9A7-4719-A1EB-7C3EF753239A}"/>
              </a:ext>
            </a:extLst>
          </p:cNvPr>
          <p:cNvSpPr/>
          <p:nvPr/>
        </p:nvSpPr>
        <p:spPr>
          <a:xfrm>
            <a:off x="3174211" y="2363474"/>
            <a:ext cx="476250" cy="4715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4CCB6426-C4EA-47CA-994D-35FB4CB9CD33}"/>
              </a:ext>
            </a:extLst>
          </p:cNvPr>
          <p:cNvSpPr/>
          <p:nvPr/>
        </p:nvSpPr>
        <p:spPr>
          <a:xfrm>
            <a:off x="3146978" y="3675302"/>
            <a:ext cx="566908" cy="42862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8BB83-0117-4F07-86A3-237CEF24083E}"/>
              </a:ext>
            </a:extLst>
          </p:cNvPr>
          <p:cNvSpPr txBox="1"/>
          <p:nvPr/>
        </p:nvSpPr>
        <p:spPr>
          <a:xfrm>
            <a:off x="81819" y="1287344"/>
            <a:ext cx="127531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Orbital mechanics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98886-D47E-4CF7-8D8F-AB44E09A511E}"/>
              </a:ext>
            </a:extLst>
          </p:cNvPr>
          <p:cNvSpPr txBox="1"/>
          <p:nvPr/>
        </p:nvSpPr>
        <p:spPr>
          <a:xfrm>
            <a:off x="63648" y="2493918"/>
            <a:ext cx="2674101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Impact and ROI distance from lunar surface the same (trajectory is symmetric about the apoapsis/periapsis)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BFCD9-36A1-4FCD-8CD5-7F4277AF1282}"/>
              </a:ext>
            </a:extLst>
          </p:cNvPr>
          <p:cNvSpPr txBox="1"/>
          <p:nvPr/>
        </p:nvSpPr>
        <p:spPr>
          <a:xfrm>
            <a:off x="6184281" y="953284"/>
            <a:ext cx="556298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 aid to guide intuition – converting ejecta at impact location to ejecta collected at Region-of-Interest</a:t>
            </a:r>
          </a:p>
        </p:txBody>
      </p:sp>
    </p:spTree>
    <p:extLst>
      <p:ext uri="{BB962C8B-B14F-4D97-AF65-F5344CB8AC3E}">
        <p14:creationId xmlns:p14="http://schemas.microsoft.com/office/powerpoint/2010/main" val="267994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D979-2F09-46EC-B5CB-1283FF56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FB64977-1C18-430D-B0DF-D26CAFAF332D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9A42-D6BB-459C-9658-138E3AA6DC30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26D3CAF-E821-4063-B7E7-932BE29101F3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B085C8-0164-462B-8F21-0F5A64BDFE71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4A89D0-BA9D-4189-A6AD-FCFEB101C40A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4248418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A11C-0945-474B-962C-BB9BE520D68E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3748B78-EF41-488C-82BA-71FE7338FDD7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4894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6172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73272" y="3457575"/>
            <a:ext cx="0" cy="28670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A89EF65-338D-4701-ACD6-88E02BB5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3C40103-3130-48EF-8700-5DF06A2496DA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B77E37-B2B2-4BE0-A66E-CA9E17122F9E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F499C-4CEC-4254-97CC-2FB02E5247E5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866133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CA0C1F51-7001-4BC2-B4E6-C66B1069209C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regions are completely outside of the domain</a:t>
            </a:r>
          </a:p>
          <a:p>
            <a:r>
              <a:rPr lang="en-US" i="0" dirty="0"/>
              <a:t>Yellow regions are partially in the domain</a:t>
            </a:r>
          </a:p>
          <a:p>
            <a:r>
              <a:rPr lang="en-US" dirty="0"/>
              <a:t>Green regions are completely inside the domain</a:t>
            </a:r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A4BD-31FE-4AB0-8F64-9F8B39928AA8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051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58068" y="3486594"/>
            <a:ext cx="15204" cy="28380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476500" y="1491681"/>
            <a:ext cx="1526620" cy="132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29179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4003120" y="5588286"/>
            <a:ext cx="5169455" cy="219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311472" y="3466284"/>
            <a:ext cx="0" cy="28583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457575"/>
            <a:ext cx="15196" cy="286702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 flipH="1">
            <a:off x="3202125" y="857250"/>
            <a:ext cx="25837" cy="411147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41D3F09-14E7-4438-B397-4FB13645A785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FEDA39-8345-4949-A946-0F612B741D59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1136021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BA138372-00EE-423F-BA9A-6BE37D24979C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yellow regions partially in the domain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dots are completely outside of the domain</a:t>
            </a:r>
          </a:p>
          <a:p>
            <a:r>
              <a:rPr lang="en-US" dirty="0"/>
              <a:t>Green dots are completely inside the domain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ABBD-E184-4826-9E47-E6F1FEF7F0DC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28998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58068" y="3525094"/>
            <a:ext cx="15204" cy="27995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476500" y="1491681"/>
            <a:ext cx="1493684" cy="1326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32604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3988832" y="5605662"/>
            <a:ext cx="5183743" cy="45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311472" y="3508935"/>
            <a:ext cx="0" cy="28156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466284"/>
            <a:ext cx="15196" cy="28583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 flipH="1">
            <a:off x="3227962" y="853134"/>
            <a:ext cx="101" cy="409034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2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B6A56EE-A43A-4414-848F-CDDCDA78FDD4}"/>
              </a:ext>
            </a:extLst>
          </p:cNvPr>
          <p:cNvSpPr/>
          <p:nvPr/>
        </p:nvSpPr>
        <p:spPr>
          <a:xfrm>
            <a:off x="2809981" y="111067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DB61AF4-8D9E-4F9F-8DF1-5EA365DCE120}"/>
              </a:ext>
            </a:extLst>
          </p:cNvPr>
          <p:cNvSpPr/>
          <p:nvPr/>
        </p:nvSpPr>
        <p:spPr>
          <a:xfrm>
            <a:off x="6154390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063AC0E-72AE-4AA9-9527-ADC231B40737}"/>
              </a:ext>
            </a:extLst>
          </p:cNvPr>
          <p:cNvSpPr/>
          <p:nvPr/>
        </p:nvSpPr>
        <p:spPr>
          <a:xfrm>
            <a:off x="5213613" y="5244158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66632113-9CE6-42AC-BDD9-292006683CFC}"/>
              </a:ext>
            </a:extLst>
          </p:cNvPr>
          <p:cNvSpPr/>
          <p:nvPr/>
        </p:nvSpPr>
        <p:spPr>
          <a:xfrm>
            <a:off x="4359452" y="4505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DAB1D246-A2C5-4F3E-9D8F-24ACACB925A5}"/>
              </a:ext>
            </a:extLst>
          </p:cNvPr>
          <p:cNvSpPr/>
          <p:nvPr/>
        </p:nvSpPr>
        <p:spPr>
          <a:xfrm>
            <a:off x="3520694" y="376755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2C8927E-6607-4EA5-A09D-6376626EAB62}"/>
              </a:ext>
            </a:extLst>
          </p:cNvPr>
          <p:cNvSpPr/>
          <p:nvPr/>
        </p:nvSpPr>
        <p:spPr>
          <a:xfrm>
            <a:off x="3524763" y="3057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BF555A3-3738-46F0-9851-844D909DC991}"/>
              </a:ext>
            </a:extLst>
          </p:cNvPr>
          <p:cNvSpPr/>
          <p:nvPr/>
        </p:nvSpPr>
        <p:spPr>
          <a:xfrm>
            <a:off x="2809981" y="1759036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668B906B-D571-4666-8A6F-5ACCC36E7EE0}"/>
              </a:ext>
            </a:extLst>
          </p:cNvPr>
          <p:cNvSpPr/>
          <p:nvPr/>
        </p:nvSpPr>
        <p:spPr>
          <a:xfrm>
            <a:off x="6967999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3BD068D9-B624-44B6-A6B3-ABB70C47070C}"/>
              </a:ext>
            </a:extLst>
          </p:cNvPr>
          <p:cNvSpPr/>
          <p:nvPr/>
        </p:nvSpPr>
        <p:spPr>
          <a:xfrm>
            <a:off x="7796673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016E75E7-D7FD-4D47-9E67-8354D502F764}"/>
              </a:ext>
            </a:extLst>
          </p:cNvPr>
          <p:cNvSpPr/>
          <p:nvPr/>
        </p:nvSpPr>
        <p:spPr>
          <a:xfrm>
            <a:off x="8654991" y="4516284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CD72802-32F3-4DC0-AFB1-1BC69C7ED407}"/>
              </a:ext>
            </a:extLst>
          </p:cNvPr>
          <p:cNvSpPr/>
          <p:nvPr/>
        </p:nvSpPr>
        <p:spPr>
          <a:xfrm>
            <a:off x="3524545" y="175568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D0160D95-5F9E-42DC-8069-EF5C6574955C}"/>
              </a:ext>
            </a:extLst>
          </p:cNvPr>
          <p:cNvSpPr/>
          <p:nvPr/>
        </p:nvSpPr>
        <p:spPr>
          <a:xfrm>
            <a:off x="3541721" y="23907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62E2718-C637-41CA-A8BF-B5A4B5A28DF1}"/>
              </a:ext>
            </a:extLst>
          </p:cNvPr>
          <p:cNvSpPr/>
          <p:nvPr/>
        </p:nvSpPr>
        <p:spPr>
          <a:xfrm>
            <a:off x="2804833" y="2381129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2E98BB1E-419E-410E-B7A0-DB6E86B285E9}"/>
              </a:ext>
            </a:extLst>
          </p:cNvPr>
          <p:cNvSpPr/>
          <p:nvPr/>
        </p:nvSpPr>
        <p:spPr>
          <a:xfrm>
            <a:off x="2804956" y="306717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C025C26B-B22A-47AA-8F49-B58EE51D077B}"/>
              </a:ext>
            </a:extLst>
          </p:cNvPr>
          <p:cNvSpPr/>
          <p:nvPr/>
        </p:nvSpPr>
        <p:spPr>
          <a:xfrm>
            <a:off x="2811989" y="376984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6805A070-73B0-4A7C-8DF2-7A6DAFA45FBD}"/>
              </a:ext>
            </a:extLst>
          </p:cNvPr>
          <p:cNvSpPr/>
          <p:nvPr/>
        </p:nvSpPr>
        <p:spPr>
          <a:xfrm>
            <a:off x="3524545" y="45025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F368C594-B98D-45F5-8AF8-E2FEAF66A69B}"/>
              </a:ext>
            </a:extLst>
          </p:cNvPr>
          <p:cNvSpPr/>
          <p:nvPr/>
        </p:nvSpPr>
        <p:spPr>
          <a:xfrm>
            <a:off x="4353747" y="306602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0F5F2C7E-66FC-4B4F-8229-68FA0842B727}"/>
              </a:ext>
            </a:extLst>
          </p:cNvPr>
          <p:cNvSpPr/>
          <p:nvPr/>
        </p:nvSpPr>
        <p:spPr>
          <a:xfrm>
            <a:off x="4358893" y="376863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BC92E9E4-E711-4AC3-8318-72D1B8E30771}"/>
              </a:ext>
            </a:extLst>
          </p:cNvPr>
          <p:cNvSpPr/>
          <p:nvPr/>
        </p:nvSpPr>
        <p:spPr>
          <a:xfrm>
            <a:off x="5205135" y="451029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C278C62D-33E4-4F91-AC3F-4F78FA803C39}"/>
              </a:ext>
            </a:extLst>
          </p:cNvPr>
          <p:cNvSpPr/>
          <p:nvPr/>
        </p:nvSpPr>
        <p:spPr>
          <a:xfrm>
            <a:off x="6150037" y="45046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D9B2A6F9-12E2-45FF-AD0C-0D92CC746648}"/>
              </a:ext>
            </a:extLst>
          </p:cNvPr>
          <p:cNvSpPr/>
          <p:nvPr/>
        </p:nvSpPr>
        <p:spPr>
          <a:xfrm>
            <a:off x="6962611" y="449580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81B42B45-084E-41A8-9541-CF01DE05ABB1}"/>
              </a:ext>
            </a:extLst>
          </p:cNvPr>
          <p:cNvSpPr/>
          <p:nvPr/>
        </p:nvSpPr>
        <p:spPr>
          <a:xfrm>
            <a:off x="7758301" y="451213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F25BF718-F2C6-477A-A06E-EA4B34C030AE}"/>
              </a:ext>
            </a:extLst>
          </p:cNvPr>
          <p:cNvSpPr/>
          <p:nvPr/>
        </p:nvSpPr>
        <p:spPr>
          <a:xfrm>
            <a:off x="8646625" y="381763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37DB3B54-D10E-468D-818D-EC7D7A37D18A}"/>
              </a:ext>
            </a:extLst>
          </p:cNvPr>
          <p:cNvSpPr/>
          <p:nvPr/>
        </p:nvSpPr>
        <p:spPr>
          <a:xfrm>
            <a:off x="8670807" y="52482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DD3476AA-9125-4BF9-8ED9-45F48DA3E08C}"/>
              </a:ext>
            </a:extLst>
          </p:cNvPr>
          <p:cNvSpPr/>
          <p:nvPr/>
        </p:nvSpPr>
        <p:spPr>
          <a:xfrm>
            <a:off x="7796673" y="58923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65CFE72D-25CA-42FC-B8E9-F003BE479492}"/>
              </a:ext>
            </a:extLst>
          </p:cNvPr>
          <p:cNvSpPr/>
          <p:nvPr/>
        </p:nvSpPr>
        <p:spPr>
          <a:xfrm>
            <a:off x="6968997" y="58746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1A37FBE5-7312-49FF-AD2B-18F424E67C29}"/>
              </a:ext>
            </a:extLst>
          </p:cNvPr>
          <p:cNvSpPr/>
          <p:nvPr/>
        </p:nvSpPr>
        <p:spPr>
          <a:xfrm>
            <a:off x="6189324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84879BFA-CD9B-4901-9CEF-07F94F9FC0AD}"/>
              </a:ext>
            </a:extLst>
          </p:cNvPr>
          <p:cNvSpPr/>
          <p:nvPr/>
        </p:nvSpPr>
        <p:spPr>
          <a:xfrm>
            <a:off x="5275432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ED60E2E8-27F5-4BD4-8758-7D835B73C6F6}"/>
              </a:ext>
            </a:extLst>
          </p:cNvPr>
          <p:cNvSpPr/>
          <p:nvPr/>
        </p:nvSpPr>
        <p:spPr>
          <a:xfrm>
            <a:off x="4352511" y="521817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004F3E0-F72B-4DB9-8F87-D0CB030652AD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6C5833-D4F0-4E21-8169-47BDE1841351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537798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tent Placeholder 2">
            <a:extLst>
              <a:ext uri="{FF2B5EF4-FFF2-40B4-BE49-F238E27FC236}">
                <a16:creationId xmlns:a16="http://schemas.microsoft.com/office/drawing/2014/main" id="{03CF8963-8D0B-4408-BEF7-25844FFDF832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yellow regions partially in the domain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dots are completely outside of the domain</a:t>
            </a:r>
          </a:p>
          <a:p>
            <a:r>
              <a:rPr lang="en-US" dirty="0"/>
              <a:t>Green dots are completely inside the domain</a:t>
            </a:r>
          </a:p>
          <a:p>
            <a:pPr lvl="1"/>
            <a:r>
              <a:rPr lang="en-US" i="0" dirty="0"/>
              <a:t>Only green dots are where the integral is evaluated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A80C-7DFA-4603-B9E0-7EE749A9D56E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4486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73272" y="3466284"/>
            <a:ext cx="0" cy="28583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516651" y="1491681"/>
            <a:ext cx="1413382" cy="1326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32604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3988832" y="5588286"/>
            <a:ext cx="5200768" cy="6419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298858" y="3457575"/>
            <a:ext cx="12614" cy="286702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508935"/>
            <a:ext cx="15196" cy="28156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>
            <a:off x="3246099" y="853134"/>
            <a:ext cx="0" cy="4115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2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B6A56EE-A43A-4414-848F-CDDCDA78FDD4}"/>
              </a:ext>
            </a:extLst>
          </p:cNvPr>
          <p:cNvSpPr/>
          <p:nvPr/>
        </p:nvSpPr>
        <p:spPr>
          <a:xfrm>
            <a:off x="2809981" y="111067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DB61AF4-8D9E-4F9F-8DF1-5EA365DCE120}"/>
              </a:ext>
            </a:extLst>
          </p:cNvPr>
          <p:cNvSpPr/>
          <p:nvPr/>
        </p:nvSpPr>
        <p:spPr>
          <a:xfrm>
            <a:off x="6154390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063AC0E-72AE-4AA9-9527-ADC231B40737}"/>
              </a:ext>
            </a:extLst>
          </p:cNvPr>
          <p:cNvSpPr/>
          <p:nvPr/>
        </p:nvSpPr>
        <p:spPr>
          <a:xfrm>
            <a:off x="5213613" y="5244158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66632113-9CE6-42AC-BDD9-292006683CFC}"/>
              </a:ext>
            </a:extLst>
          </p:cNvPr>
          <p:cNvSpPr/>
          <p:nvPr/>
        </p:nvSpPr>
        <p:spPr>
          <a:xfrm>
            <a:off x="4359452" y="4505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DAB1D246-A2C5-4F3E-9D8F-24ACACB925A5}"/>
              </a:ext>
            </a:extLst>
          </p:cNvPr>
          <p:cNvSpPr/>
          <p:nvPr/>
        </p:nvSpPr>
        <p:spPr>
          <a:xfrm>
            <a:off x="3520694" y="376755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2C8927E-6607-4EA5-A09D-6376626EAB62}"/>
              </a:ext>
            </a:extLst>
          </p:cNvPr>
          <p:cNvSpPr/>
          <p:nvPr/>
        </p:nvSpPr>
        <p:spPr>
          <a:xfrm>
            <a:off x="3524763" y="3057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BF555A3-3738-46F0-9851-844D909DC991}"/>
              </a:ext>
            </a:extLst>
          </p:cNvPr>
          <p:cNvSpPr/>
          <p:nvPr/>
        </p:nvSpPr>
        <p:spPr>
          <a:xfrm>
            <a:off x="2809981" y="1759036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668B906B-D571-4666-8A6F-5ACCC36E7EE0}"/>
              </a:ext>
            </a:extLst>
          </p:cNvPr>
          <p:cNvSpPr/>
          <p:nvPr/>
        </p:nvSpPr>
        <p:spPr>
          <a:xfrm>
            <a:off x="6967999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3BD068D9-B624-44B6-A6B3-ABB70C47070C}"/>
              </a:ext>
            </a:extLst>
          </p:cNvPr>
          <p:cNvSpPr/>
          <p:nvPr/>
        </p:nvSpPr>
        <p:spPr>
          <a:xfrm>
            <a:off x="7796673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016E75E7-D7FD-4D47-9E67-8354D502F764}"/>
              </a:ext>
            </a:extLst>
          </p:cNvPr>
          <p:cNvSpPr/>
          <p:nvPr/>
        </p:nvSpPr>
        <p:spPr>
          <a:xfrm>
            <a:off x="8654991" y="4516284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CD72802-32F3-4DC0-AFB1-1BC69C7ED407}"/>
              </a:ext>
            </a:extLst>
          </p:cNvPr>
          <p:cNvSpPr/>
          <p:nvPr/>
        </p:nvSpPr>
        <p:spPr>
          <a:xfrm>
            <a:off x="3524545" y="175568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D0160D95-5F9E-42DC-8069-EF5C6574955C}"/>
              </a:ext>
            </a:extLst>
          </p:cNvPr>
          <p:cNvSpPr/>
          <p:nvPr/>
        </p:nvSpPr>
        <p:spPr>
          <a:xfrm>
            <a:off x="3541721" y="23907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62E2718-C637-41CA-A8BF-B5A4B5A28DF1}"/>
              </a:ext>
            </a:extLst>
          </p:cNvPr>
          <p:cNvSpPr/>
          <p:nvPr/>
        </p:nvSpPr>
        <p:spPr>
          <a:xfrm>
            <a:off x="2804833" y="2381129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2E98BB1E-419E-410E-B7A0-DB6E86B285E9}"/>
              </a:ext>
            </a:extLst>
          </p:cNvPr>
          <p:cNvSpPr/>
          <p:nvPr/>
        </p:nvSpPr>
        <p:spPr>
          <a:xfrm>
            <a:off x="2804956" y="306717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C025C26B-B22A-47AA-8F49-B58EE51D077B}"/>
              </a:ext>
            </a:extLst>
          </p:cNvPr>
          <p:cNvSpPr/>
          <p:nvPr/>
        </p:nvSpPr>
        <p:spPr>
          <a:xfrm>
            <a:off x="2811989" y="376984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6805A070-73B0-4A7C-8DF2-7A6DAFA45FBD}"/>
              </a:ext>
            </a:extLst>
          </p:cNvPr>
          <p:cNvSpPr/>
          <p:nvPr/>
        </p:nvSpPr>
        <p:spPr>
          <a:xfrm>
            <a:off x="3524545" y="45025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F368C594-B98D-45F5-8AF8-E2FEAF66A69B}"/>
              </a:ext>
            </a:extLst>
          </p:cNvPr>
          <p:cNvSpPr/>
          <p:nvPr/>
        </p:nvSpPr>
        <p:spPr>
          <a:xfrm>
            <a:off x="4353747" y="306602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0F5F2C7E-66FC-4B4F-8229-68FA0842B727}"/>
              </a:ext>
            </a:extLst>
          </p:cNvPr>
          <p:cNvSpPr/>
          <p:nvPr/>
        </p:nvSpPr>
        <p:spPr>
          <a:xfrm>
            <a:off x="4358893" y="376863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BC92E9E4-E711-4AC3-8318-72D1B8E30771}"/>
              </a:ext>
            </a:extLst>
          </p:cNvPr>
          <p:cNvSpPr/>
          <p:nvPr/>
        </p:nvSpPr>
        <p:spPr>
          <a:xfrm>
            <a:off x="5205135" y="451029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C278C62D-33E4-4F91-AC3F-4F78FA803C39}"/>
              </a:ext>
            </a:extLst>
          </p:cNvPr>
          <p:cNvSpPr/>
          <p:nvPr/>
        </p:nvSpPr>
        <p:spPr>
          <a:xfrm>
            <a:off x="6150037" y="45046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D9B2A6F9-12E2-45FF-AD0C-0D92CC746648}"/>
              </a:ext>
            </a:extLst>
          </p:cNvPr>
          <p:cNvSpPr/>
          <p:nvPr/>
        </p:nvSpPr>
        <p:spPr>
          <a:xfrm>
            <a:off x="6962611" y="449580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81B42B45-084E-41A8-9541-CF01DE05ABB1}"/>
              </a:ext>
            </a:extLst>
          </p:cNvPr>
          <p:cNvSpPr/>
          <p:nvPr/>
        </p:nvSpPr>
        <p:spPr>
          <a:xfrm>
            <a:off x="7758301" y="451213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F25BF718-F2C6-477A-A06E-EA4B34C030AE}"/>
              </a:ext>
            </a:extLst>
          </p:cNvPr>
          <p:cNvSpPr/>
          <p:nvPr/>
        </p:nvSpPr>
        <p:spPr>
          <a:xfrm>
            <a:off x="8646625" y="381763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37DB3B54-D10E-468D-818D-EC7D7A37D18A}"/>
              </a:ext>
            </a:extLst>
          </p:cNvPr>
          <p:cNvSpPr/>
          <p:nvPr/>
        </p:nvSpPr>
        <p:spPr>
          <a:xfrm>
            <a:off x="8670807" y="52482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DD3476AA-9125-4BF9-8ED9-45F48DA3E08C}"/>
              </a:ext>
            </a:extLst>
          </p:cNvPr>
          <p:cNvSpPr/>
          <p:nvPr/>
        </p:nvSpPr>
        <p:spPr>
          <a:xfrm>
            <a:off x="7796673" y="58923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65CFE72D-25CA-42FC-B8E9-F003BE479492}"/>
              </a:ext>
            </a:extLst>
          </p:cNvPr>
          <p:cNvSpPr/>
          <p:nvPr/>
        </p:nvSpPr>
        <p:spPr>
          <a:xfrm>
            <a:off x="6968997" y="58746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1A37FBE5-7312-49FF-AD2B-18F424E67C29}"/>
              </a:ext>
            </a:extLst>
          </p:cNvPr>
          <p:cNvSpPr/>
          <p:nvPr/>
        </p:nvSpPr>
        <p:spPr>
          <a:xfrm>
            <a:off x="6189324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84879BFA-CD9B-4901-9CEF-07F94F9FC0AD}"/>
              </a:ext>
            </a:extLst>
          </p:cNvPr>
          <p:cNvSpPr/>
          <p:nvPr/>
        </p:nvSpPr>
        <p:spPr>
          <a:xfrm>
            <a:off x="5275432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ED60E2E8-27F5-4BD4-8758-7D835B73C6F6}"/>
              </a:ext>
            </a:extLst>
          </p:cNvPr>
          <p:cNvSpPr/>
          <p:nvPr/>
        </p:nvSpPr>
        <p:spPr>
          <a:xfrm>
            <a:off x="4352511" y="521817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1BECE9A7-6A85-47F8-B3DC-E16680C930F5}"/>
              </a:ext>
            </a:extLst>
          </p:cNvPr>
          <p:cNvSpPr/>
          <p:nvPr/>
        </p:nvSpPr>
        <p:spPr>
          <a:xfrm>
            <a:off x="2614775" y="96957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3CE034DF-99C5-4E14-8B67-27A698D44B61}"/>
              </a:ext>
            </a:extLst>
          </p:cNvPr>
          <p:cNvSpPr/>
          <p:nvPr/>
        </p:nvSpPr>
        <p:spPr>
          <a:xfrm>
            <a:off x="3016751" y="96476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DC084CEC-F5E6-459F-8D3D-85A0446E77B5}"/>
              </a:ext>
            </a:extLst>
          </p:cNvPr>
          <p:cNvSpPr/>
          <p:nvPr/>
        </p:nvSpPr>
        <p:spPr>
          <a:xfrm>
            <a:off x="2614775" y="12793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FA819A36-7D42-4325-B075-876321E67D25}"/>
              </a:ext>
            </a:extLst>
          </p:cNvPr>
          <p:cNvSpPr/>
          <p:nvPr/>
        </p:nvSpPr>
        <p:spPr>
          <a:xfrm>
            <a:off x="3016751" y="127454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4B4325AD-E3C9-4A3D-AF04-8C19136B5438}"/>
              </a:ext>
            </a:extLst>
          </p:cNvPr>
          <p:cNvSpPr/>
          <p:nvPr/>
        </p:nvSpPr>
        <p:spPr>
          <a:xfrm>
            <a:off x="2614775" y="162963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E17F368F-6F07-464B-91BA-2D87506E284D}"/>
              </a:ext>
            </a:extLst>
          </p:cNvPr>
          <p:cNvSpPr/>
          <p:nvPr/>
        </p:nvSpPr>
        <p:spPr>
          <a:xfrm>
            <a:off x="3016751" y="162481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6090F89B-CD75-476B-916A-E13BE0C626C1}"/>
              </a:ext>
            </a:extLst>
          </p:cNvPr>
          <p:cNvSpPr/>
          <p:nvPr/>
        </p:nvSpPr>
        <p:spPr>
          <a:xfrm>
            <a:off x="2614775" y="193941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83A9A283-55DF-4CB2-BEDF-32EEF445ECEA}"/>
              </a:ext>
            </a:extLst>
          </p:cNvPr>
          <p:cNvSpPr/>
          <p:nvPr/>
        </p:nvSpPr>
        <p:spPr>
          <a:xfrm>
            <a:off x="3016751" y="193459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9294EFE6-5024-458C-BFAE-70275C242C47}"/>
              </a:ext>
            </a:extLst>
          </p:cNvPr>
          <p:cNvSpPr/>
          <p:nvPr/>
        </p:nvSpPr>
        <p:spPr>
          <a:xfrm>
            <a:off x="3330265" y="161338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57AD541F-DDFC-482C-AFD2-25BAE6768A6F}"/>
              </a:ext>
            </a:extLst>
          </p:cNvPr>
          <p:cNvSpPr/>
          <p:nvPr/>
        </p:nvSpPr>
        <p:spPr>
          <a:xfrm>
            <a:off x="3732241" y="160857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47F72E6D-8F4C-4D40-8A1C-B91AABC91376}"/>
              </a:ext>
            </a:extLst>
          </p:cNvPr>
          <p:cNvSpPr/>
          <p:nvPr/>
        </p:nvSpPr>
        <p:spPr>
          <a:xfrm>
            <a:off x="3330265" y="192316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Connector 117">
            <a:extLst>
              <a:ext uri="{FF2B5EF4-FFF2-40B4-BE49-F238E27FC236}">
                <a16:creationId xmlns:a16="http://schemas.microsoft.com/office/drawing/2014/main" id="{91160B30-267E-4064-9DDF-4081472388E4}"/>
              </a:ext>
            </a:extLst>
          </p:cNvPr>
          <p:cNvSpPr/>
          <p:nvPr/>
        </p:nvSpPr>
        <p:spPr>
          <a:xfrm>
            <a:off x="3732241" y="191835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B962B6FB-DB23-4A52-AA87-943FC21F28AA}"/>
              </a:ext>
            </a:extLst>
          </p:cNvPr>
          <p:cNvSpPr/>
          <p:nvPr/>
        </p:nvSpPr>
        <p:spPr>
          <a:xfrm>
            <a:off x="2606332" y="22487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74D5C84E-5126-4F99-8009-8912369CF771}"/>
              </a:ext>
            </a:extLst>
          </p:cNvPr>
          <p:cNvSpPr/>
          <p:nvPr/>
        </p:nvSpPr>
        <p:spPr>
          <a:xfrm>
            <a:off x="3008308" y="22439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B5D4027F-5F45-41C9-A3A4-776B6F8525DA}"/>
              </a:ext>
            </a:extLst>
          </p:cNvPr>
          <p:cNvSpPr/>
          <p:nvPr/>
        </p:nvSpPr>
        <p:spPr>
          <a:xfrm>
            <a:off x="2606332" y="25585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525992F1-AD31-4471-8C14-C1B565ADE629}"/>
              </a:ext>
            </a:extLst>
          </p:cNvPr>
          <p:cNvSpPr/>
          <p:nvPr/>
        </p:nvSpPr>
        <p:spPr>
          <a:xfrm>
            <a:off x="3008308" y="25537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C34F385F-A78F-40AD-B3DC-8B72060B3330}"/>
              </a:ext>
            </a:extLst>
          </p:cNvPr>
          <p:cNvSpPr/>
          <p:nvPr/>
        </p:nvSpPr>
        <p:spPr>
          <a:xfrm>
            <a:off x="3350324" y="225357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0FBEB7E6-355D-4519-B859-6051D53EE9A5}"/>
              </a:ext>
            </a:extLst>
          </p:cNvPr>
          <p:cNvSpPr/>
          <p:nvPr/>
        </p:nvSpPr>
        <p:spPr>
          <a:xfrm>
            <a:off x="3752300" y="22487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Connector 124">
            <a:extLst>
              <a:ext uri="{FF2B5EF4-FFF2-40B4-BE49-F238E27FC236}">
                <a16:creationId xmlns:a16="http://schemas.microsoft.com/office/drawing/2014/main" id="{35C7D6A0-267D-41C2-8879-9F397739C3BA}"/>
              </a:ext>
            </a:extLst>
          </p:cNvPr>
          <p:cNvSpPr/>
          <p:nvPr/>
        </p:nvSpPr>
        <p:spPr>
          <a:xfrm>
            <a:off x="3350324" y="256335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id="{52FC2448-8E24-4A34-AB4F-4CBB30CDEDBD}"/>
              </a:ext>
            </a:extLst>
          </p:cNvPr>
          <p:cNvSpPr/>
          <p:nvPr/>
        </p:nvSpPr>
        <p:spPr>
          <a:xfrm>
            <a:off x="3752300" y="25585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F56249F1-D09A-44D8-927C-420879A26034}"/>
              </a:ext>
            </a:extLst>
          </p:cNvPr>
          <p:cNvSpPr/>
          <p:nvPr/>
        </p:nvSpPr>
        <p:spPr>
          <a:xfrm>
            <a:off x="2613132" y="291732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49B7D4BB-11E9-4DE7-A3E1-FFC00FAE8D48}"/>
              </a:ext>
            </a:extLst>
          </p:cNvPr>
          <p:cNvSpPr/>
          <p:nvPr/>
        </p:nvSpPr>
        <p:spPr>
          <a:xfrm>
            <a:off x="3015108" y="291251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id="{AB649E46-BC38-4BCB-B5B6-145EC4A0C6A9}"/>
              </a:ext>
            </a:extLst>
          </p:cNvPr>
          <p:cNvSpPr/>
          <p:nvPr/>
        </p:nvSpPr>
        <p:spPr>
          <a:xfrm>
            <a:off x="2613132" y="322711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EABD893C-E5E0-4ED5-B7E4-602F2FE44D2C}"/>
              </a:ext>
            </a:extLst>
          </p:cNvPr>
          <p:cNvSpPr/>
          <p:nvPr/>
        </p:nvSpPr>
        <p:spPr>
          <a:xfrm>
            <a:off x="3015108" y="322229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6A4725A3-9BC0-47F6-8B48-14910B929208}"/>
              </a:ext>
            </a:extLst>
          </p:cNvPr>
          <p:cNvSpPr/>
          <p:nvPr/>
        </p:nvSpPr>
        <p:spPr>
          <a:xfrm>
            <a:off x="3346183" y="292129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561D54D7-4D84-42D3-8AF9-1C9AD5FA8283}"/>
              </a:ext>
            </a:extLst>
          </p:cNvPr>
          <p:cNvSpPr/>
          <p:nvPr/>
        </p:nvSpPr>
        <p:spPr>
          <a:xfrm>
            <a:off x="3748159" y="291647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id="{393D11C6-B5E1-473E-8AF4-A7DBF68AEB7C}"/>
              </a:ext>
            </a:extLst>
          </p:cNvPr>
          <p:cNvSpPr/>
          <p:nvPr/>
        </p:nvSpPr>
        <p:spPr>
          <a:xfrm>
            <a:off x="3346183" y="323107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id="{9C962DA7-40FA-47C5-B324-B383FE7B3CA5}"/>
              </a:ext>
            </a:extLst>
          </p:cNvPr>
          <p:cNvSpPr/>
          <p:nvPr/>
        </p:nvSpPr>
        <p:spPr>
          <a:xfrm>
            <a:off x="3748159" y="322625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lowchart: Connector 134">
            <a:extLst>
              <a:ext uri="{FF2B5EF4-FFF2-40B4-BE49-F238E27FC236}">
                <a16:creationId xmlns:a16="http://schemas.microsoft.com/office/drawing/2014/main" id="{2CEADBE4-08C7-4F58-BA6C-46E04C08C43A}"/>
              </a:ext>
            </a:extLst>
          </p:cNvPr>
          <p:cNvSpPr/>
          <p:nvPr/>
        </p:nvSpPr>
        <p:spPr>
          <a:xfrm>
            <a:off x="4167163" y="293044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owchart: Connector 135">
            <a:extLst>
              <a:ext uri="{FF2B5EF4-FFF2-40B4-BE49-F238E27FC236}">
                <a16:creationId xmlns:a16="http://schemas.microsoft.com/office/drawing/2014/main" id="{79A59D68-C6DB-4E08-89F2-6D0B6A0C477C}"/>
              </a:ext>
            </a:extLst>
          </p:cNvPr>
          <p:cNvSpPr/>
          <p:nvPr/>
        </p:nvSpPr>
        <p:spPr>
          <a:xfrm>
            <a:off x="4569139" y="292563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id="{FEA069AE-51B4-4AE7-890F-86207AEAB975}"/>
              </a:ext>
            </a:extLst>
          </p:cNvPr>
          <p:cNvSpPr/>
          <p:nvPr/>
        </p:nvSpPr>
        <p:spPr>
          <a:xfrm>
            <a:off x="4167163" y="324022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id="{A336234C-5234-483F-8053-730080AE3CDE}"/>
              </a:ext>
            </a:extLst>
          </p:cNvPr>
          <p:cNvSpPr/>
          <p:nvPr/>
        </p:nvSpPr>
        <p:spPr>
          <a:xfrm>
            <a:off x="4569139" y="323541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Connector 138">
            <a:extLst>
              <a:ext uri="{FF2B5EF4-FFF2-40B4-BE49-F238E27FC236}">
                <a16:creationId xmlns:a16="http://schemas.microsoft.com/office/drawing/2014/main" id="{E7A52826-CB66-41AE-994C-E79DA22E49C2}"/>
              </a:ext>
            </a:extLst>
          </p:cNvPr>
          <p:cNvSpPr/>
          <p:nvPr/>
        </p:nvSpPr>
        <p:spPr>
          <a:xfrm>
            <a:off x="2619011" y="364615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id="{231AD11A-23E8-42BB-83D3-4CEF6AB6D514}"/>
              </a:ext>
            </a:extLst>
          </p:cNvPr>
          <p:cNvSpPr/>
          <p:nvPr/>
        </p:nvSpPr>
        <p:spPr>
          <a:xfrm>
            <a:off x="3020987" y="364133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4C73F270-5DEA-468E-8CC8-E406226530E4}"/>
              </a:ext>
            </a:extLst>
          </p:cNvPr>
          <p:cNvSpPr/>
          <p:nvPr/>
        </p:nvSpPr>
        <p:spPr>
          <a:xfrm>
            <a:off x="2619011" y="395593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id="{49216CBC-F9EA-4394-AF3F-4B83BE918FC2}"/>
              </a:ext>
            </a:extLst>
          </p:cNvPr>
          <p:cNvSpPr/>
          <p:nvPr/>
        </p:nvSpPr>
        <p:spPr>
          <a:xfrm>
            <a:off x="3020987" y="395112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2A2ED1A2-907D-4E6B-BE26-5B5F1983F9A3}"/>
              </a:ext>
            </a:extLst>
          </p:cNvPr>
          <p:cNvSpPr/>
          <p:nvPr/>
        </p:nvSpPr>
        <p:spPr>
          <a:xfrm>
            <a:off x="3342358" y="365990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9AAAA6D5-BBD9-4B20-8A69-91BF1D6EAAD6}"/>
              </a:ext>
            </a:extLst>
          </p:cNvPr>
          <p:cNvSpPr/>
          <p:nvPr/>
        </p:nvSpPr>
        <p:spPr>
          <a:xfrm>
            <a:off x="3744334" y="365508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C15813FF-6B6E-4FAA-B3A6-B8796CF3F3A3}"/>
              </a:ext>
            </a:extLst>
          </p:cNvPr>
          <p:cNvSpPr/>
          <p:nvPr/>
        </p:nvSpPr>
        <p:spPr>
          <a:xfrm>
            <a:off x="3342358" y="396968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9F5762E-1153-44E3-8334-FDDD66097168}"/>
              </a:ext>
            </a:extLst>
          </p:cNvPr>
          <p:cNvSpPr/>
          <p:nvPr/>
        </p:nvSpPr>
        <p:spPr>
          <a:xfrm>
            <a:off x="3744334" y="396486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C956FE33-25E0-4937-9585-511DE9DAE351}"/>
              </a:ext>
            </a:extLst>
          </p:cNvPr>
          <p:cNvSpPr/>
          <p:nvPr/>
        </p:nvSpPr>
        <p:spPr>
          <a:xfrm>
            <a:off x="4163549" y="365225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716A73ED-EC7D-420A-B33F-27464CA3D850}"/>
              </a:ext>
            </a:extLst>
          </p:cNvPr>
          <p:cNvSpPr/>
          <p:nvPr/>
        </p:nvSpPr>
        <p:spPr>
          <a:xfrm>
            <a:off x="4565525" y="364743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F9063C10-F7FC-47F1-9841-E37AE649F86B}"/>
              </a:ext>
            </a:extLst>
          </p:cNvPr>
          <p:cNvSpPr/>
          <p:nvPr/>
        </p:nvSpPr>
        <p:spPr>
          <a:xfrm>
            <a:off x="4163549" y="396203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id="{F3165B40-EA72-48A7-829F-A7B1BA55B4A0}"/>
              </a:ext>
            </a:extLst>
          </p:cNvPr>
          <p:cNvSpPr/>
          <p:nvPr/>
        </p:nvSpPr>
        <p:spPr>
          <a:xfrm>
            <a:off x="4565525" y="395722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BEFE5121-9879-4D23-A9F5-FD0D62D580F1}"/>
              </a:ext>
            </a:extLst>
          </p:cNvPr>
          <p:cNvSpPr/>
          <p:nvPr/>
        </p:nvSpPr>
        <p:spPr>
          <a:xfrm>
            <a:off x="3324439" y="435541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512B891D-E88B-4431-8DC0-F395DA6E1730}"/>
              </a:ext>
            </a:extLst>
          </p:cNvPr>
          <p:cNvSpPr/>
          <p:nvPr/>
        </p:nvSpPr>
        <p:spPr>
          <a:xfrm>
            <a:off x="3726415" y="435060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49BB25F4-6CB6-48F9-954C-A4C1CDE03F46}"/>
              </a:ext>
            </a:extLst>
          </p:cNvPr>
          <p:cNvSpPr/>
          <p:nvPr/>
        </p:nvSpPr>
        <p:spPr>
          <a:xfrm>
            <a:off x="3324439" y="466520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E04D61E7-CB45-4A7A-AE7A-8A59B0C4A6E6}"/>
              </a:ext>
            </a:extLst>
          </p:cNvPr>
          <p:cNvSpPr/>
          <p:nvPr/>
        </p:nvSpPr>
        <p:spPr>
          <a:xfrm>
            <a:off x="3726415" y="466038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5035301C-E8CD-405D-B104-5D4F194B190D}"/>
              </a:ext>
            </a:extLst>
          </p:cNvPr>
          <p:cNvSpPr/>
          <p:nvPr/>
        </p:nvSpPr>
        <p:spPr>
          <a:xfrm>
            <a:off x="5027012" y="4389261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id="{866864F9-0E26-4584-8F9B-2C903DF8DD4B}"/>
              </a:ext>
            </a:extLst>
          </p:cNvPr>
          <p:cNvSpPr/>
          <p:nvPr/>
        </p:nvSpPr>
        <p:spPr>
          <a:xfrm>
            <a:off x="5428988" y="438444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id="{54E79E72-32C0-4F1D-AB36-CAFAE25C0AA7}"/>
              </a:ext>
            </a:extLst>
          </p:cNvPr>
          <p:cNvSpPr/>
          <p:nvPr/>
        </p:nvSpPr>
        <p:spPr>
          <a:xfrm>
            <a:off x="5027012" y="46990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id="{A0A92D7E-8BEB-4985-B540-6DA103FB715A}"/>
              </a:ext>
            </a:extLst>
          </p:cNvPr>
          <p:cNvSpPr/>
          <p:nvPr/>
        </p:nvSpPr>
        <p:spPr>
          <a:xfrm>
            <a:off x="5428988" y="469422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id="{C2465B9B-8833-4AB5-AA1A-E36D37B85E31}"/>
              </a:ext>
            </a:extLst>
          </p:cNvPr>
          <p:cNvSpPr/>
          <p:nvPr/>
        </p:nvSpPr>
        <p:spPr>
          <a:xfrm>
            <a:off x="5030578" y="5116970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id="{D4897C73-488C-4253-A100-2E5D68E26279}"/>
              </a:ext>
            </a:extLst>
          </p:cNvPr>
          <p:cNvSpPr/>
          <p:nvPr/>
        </p:nvSpPr>
        <p:spPr>
          <a:xfrm>
            <a:off x="5432554" y="511215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C358EE28-215D-4428-B530-74C78F03EA67}"/>
              </a:ext>
            </a:extLst>
          </p:cNvPr>
          <p:cNvSpPr/>
          <p:nvPr/>
        </p:nvSpPr>
        <p:spPr>
          <a:xfrm>
            <a:off x="5030578" y="5426751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986A651A-AEB4-4C18-BF82-0F8920B5D5F4}"/>
              </a:ext>
            </a:extLst>
          </p:cNvPr>
          <p:cNvSpPr/>
          <p:nvPr/>
        </p:nvSpPr>
        <p:spPr>
          <a:xfrm>
            <a:off x="5432554" y="5421936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F5C8C9B9-67A1-4106-ADB2-CCF2D0D72B60}"/>
              </a:ext>
            </a:extLst>
          </p:cNvPr>
          <p:cNvSpPr/>
          <p:nvPr/>
        </p:nvSpPr>
        <p:spPr>
          <a:xfrm>
            <a:off x="4162405" y="509478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11012604-3C63-49FE-BF30-E48FA679E09C}"/>
              </a:ext>
            </a:extLst>
          </p:cNvPr>
          <p:cNvSpPr/>
          <p:nvPr/>
        </p:nvSpPr>
        <p:spPr>
          <a:xfrm>
            <a:off x="4564381" y="508996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951C7023-FEB6-4398-81DC-65A5C51E8417}"/>
              </a:ext>
            </a:extLst>
          </p:cNvPr>
          <p:cNvSpPr/>
          <p:nvPr/>
        </p:nvSpPr>
        <p:spPr>
          <a:xfrm>
            <a:off x="4162405" y="540456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FFE1C051-194B-4314-B14A-F6D6E115F761}"/>
              </a:ext>
            </a:extLst>
          </p:cNvPr>
          <p:cNvSpPr/>
          <p:nvPr/>
        </p:nvSpPr>
        <p:spPr>
          <a:xfrm>
            <a:off x="4564381" y="539974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id="{9C457759-EEC4-4F15-88F1-F1868B8E8728}"/>
              </a:ext>
            </a:extLst>
          </p:cNvPr>
          <p:cNvSpPr/>
          <p:nvPr/>
        </p:nvSpPr>
        <p:spPr>
          <a:xfrm>
            <a:off x="5069809" y="573797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3344DB41-12C1-48C7-B80F-987E6E03D5D8}"/>
              </a:ext>
            </a:extLst>
          </p:cNvPr>
          <p:cNvSpPr/>
          <p:nvPr/>
        </p:nvSpPr>
        <p:spPr>
          <a:xfrm>
            <a:off x="5471785" y="573316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84DB1CB1-9448-4BEA-A167-18297F1AA753}"/>
              </a:ext>
            </a:extLst>
          </p:cNvPr>
          <p:cNvSpPr/>
          <p:nvPr/>
        </p:nvSpPr>
        <p:spPr>
          <a:xfrm>
            <a:off x="5069809" y="60477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9390215-7697-413C-B35E-E0D41E60B4F9}"/>
              </a:ext>
            </a:extLst>
          </p:cNvPr>
          <p:cNvSpPr/>
          <p:nvPr/>
        </p:nvSpPr>
        <p:spPr>
          <a:xfrm>
            <a:off x="5471785" y="604294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4AF8D4B4-1636-41A6-A38F-C3366A0B3895}"/>
              </a:ext>
            </a:extLst>
          </p:cNvPr>
          <p:cNvSpPr/>
          <p:nvPr/>
        </p:nvSpPr>
        <p:spPr>
          <a:xfrm>
            <a:off x="5994762" y="573797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A7705CAA-A3E2-4A52-9980-EB83CEEC6266}"/>
              </a:ext>
            </a:extLst>
          </p:cNvPr>
          <p:cNvSpPr/>
          <p:nvPr/>
        </p:nvSpPr>
        <p:spPr>
          <a:xfrm>
            <a:off x="6396738" y="573316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3C4D6A77-0E1E-44DA-8DAA-093E3E76A56F}"/>
              </a:ext>
            </a:extLst>
          </p:cNvPr>
          <p:cNvSpPr/>
          <p:nvPr/>
        </p:nvSpPr>
        <p:spPr>
          <a:xfrm>
            <a:off x="5994762" y="60477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9109B981-AF90-4085-AADC-7D7B11ECFAB7}"/>
              </a:ext>
            </a:extLst>
          </p:cNvPr>
          <p:cNvSpPr/>
          <p:nvPr/>
        </p:nvSpPr>
        <p:spPr>
          <a:xfrm>
            <a:off x="6396738" y="604294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DDDC8802-26B9-4CD0-AF90-95E2954E1DDE}"/>
              </a:ext>
            </a:extLst>
          </p:cNvPr>
          <p:cNvSpPr/>
          <p:nvPr/>
        </p:nvSpPr>
        <p:spPr>
          <a:xfrm>
            <a:off x="6772256" y="574163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1EFA75B8-09A4-4D2B-BAB6-99A63CAD6AD6}"/>
              </a:ext>
            </a:extLst>
          </p:cNvPr>
          <p:cNvSpPr/>
          <p:nvPr/>
        </p:nvSpPr>
        <p:spPr>
          <a:xfrm>
            <a:off x="7174232" y="57368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5E218821-D489-4209-8E8D-D6F61C22DBE0}"/>
              </a:ext>
            </a:extLst>
          </p:cNvPr>
          <p:cNvSpPr/>
          <p:nvPr/>
        </p:nvSpPr>
        <p:spPr>
          <a:xfrm>
            <a:off x="6772256" y="605141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54FBC190-5774-4821-8B7F-2425FC36E7FF}"/>
              </a:ext>
            </a:extLst>
          </p:cNvPr>
          <p:cNvSpPr/>
          <p:nvPr/>
        </p:nvSpPr>
        <p:spPr>
          <a:xfrm>
            <a:off x="7174232" y="604660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849367B8-3702-402A-836A-7E0B7289F872}"/>
              </a:ext>
            </a:extLst>
          </p:cNvPr>
          <p:cNvSpPr/>
          <p:nvPr/>
        </p:nvSpPr>
        <p:spPr>
          <a:xfrm>
            <a:off x="7600930" y="575740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A9E67BCE-F6C1-4308-B857-1E3B93E3834A}"/>
              </a:ext>
            </a:extLst>
          </p:cNvPr>
          <p:cNvSpPr/>
          <p:nvPr/>
        </p:nvSpPr>
        <p:spPr>
          <a:xfrm>
            <a:off x="8002906" y="575259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2B5F200D-70DB-4F7F-B66A-DCCF8726F1AB}"/>
              </a:ext>
            </a:extLst>
          </p:cNvPr>
          <p:cNvSpPr/>
          <p:nvPr/>
        </p:nvSpPr>
        <p:spPr>
          <a:xfrm>
            <a:off x="7600930" y="606718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D6E4BCE2-C3A1-4ABC-8FED-3653EFF4A4BD}"/>
              </a:ext>
            </a:extLst>
          </p:cNvPr>
          <p:cNvSpPr/>
          <p:nvPr/>
        </p:nvSpPr>
        <p:spPr>
          <a:xfrm>
            <a:off x="8002906" y="606237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206DC44F-4811-4C34-AA4C-0AFC1B5E95EB}"/>
              </a:ext>
            </a:extLst>
          </p:cNvPr>
          <p:cNvSpPr/>
          <p:nvPr/>
        </p:nvSpPr>
        <p:spPr>
          <a:xfrm>
            <a:off x="5955482" y="511033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1E4FAF7E-059B-453A-BC6E-257E5D3D97B0}"/>
              </a:ext>
            </a:extLst>
          </p:cNvPr>
          <p:cNvSpPr/>
          <p:nvPr/>
        </p:nvSpPr>
        <p:spPr>
          <a:xfrm>
            <a:off x="6357458" y="510552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CB160200-3B9E-4540-92FB-E29B85D9F8C3}"/>
              </a:ext>
            </a:extLst>
          </p:cNvPr>
          <p:cNvSpPr/>
          <p:nvPr/>
        </p:nvSpPr>
        <p:spPr>
          <a:xfrm>
            <a:off x="5955482" y="5420120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AB57E41E-CE79-4082-8AE8-98B5D55C0444}"/>
              </a:ext>
            </a:extLst>
          </p:cNvPr>
          <p:cNvSpPr/>
          <p:nvPr/>
        </p:nvSpPr>
        <p:spPr>
          <a:xfrm>
            <a:off x="6357458" y="541530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D5BF35A6-336A-41F6-AAA5-834C98193D07}"/>
              </a:ext>
            </a:extLst>
          </p:cNvPr>
          <p:cNvSpPr/>
          <p:nvPr/>
        </p:nvSpPr>
        <p:spPr>
          <a:xfrm>
            <a:off x="6780403" y="510905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052A137B-8835-4431-B217-2A046B61DC80}"/>
              </a:ext>
            </a:extLst>
          </p:cNvPr>
          <p:cNvSpPr/>
          <p:nvPr/>
        </p:nvSpPr>
        <p:spPr>
          <a:xfrm>
            <a:off x="7182379" y="51042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1B060BED-6B39-494B-9EC8-140957E5DA9E}"/>
              </a:ext>
            </a:extLst>
          </p:cNvPr>
          <p:cNvSpPr/>
          <p:nvPr/>
        </p:nvSpPr>
        <p:spPr>
          <a:xfrm>
            <a:off x="6780403" y="541883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BF627533-711D-4FC8-A01D-93C2BEB155E4}"/>
              </a:ext>
            </a:extLst>
          </p:cNvPr>
          <p:cNvSpPr/>
          <p:nvPr/>
        </p:nvSpPr>
        <p:spPr>
          <a:xfrm>
            <a:off x="7182379" y="54140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0DA30D48-E626-4DB8-9D55-397934589CE9}"/>
              </a:ext>
            </a:extLst>
          </p:cNvPr>
          <p:cNvSpPr/>
          <p:nvPr/>
        </p:nvSpPr>
        <p:spPr>
          <a:xfrm>
            <a:off x="7600930" y="511370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88C73EBF-B91E-4EB2-B6F7-9368D33E92A1}"/>
              </a:ext>
            </a:extLst>
          </p:cNvPr>
          <p:cNvSpPr/>
          <p:nvPr/>
        </p:nvSpPr>
        <p:spPr>
          <a:xfrm>
            <a:off x="8002906" y="510888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0A1F3B21-C9ED-42EE-B4F4-12377923C104}"/>
              </a:ext>
            </a:extLst>
          </p:cNvPr>
          <p:cNvSpPr/>
          <p:nvPr/>
        </p:nvSpPr>
        <p:spPr>
          <a:xfrm>
            <a:off x="7600930" y="542348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lowchart: Connector 193">
            <a:extLst>
              <a:ext uri="{FF2B5EF4-FFF2-40B4-BE49-F238E27FC236}">
                <a16:creationId xmlns:a16="http://schemas.microsoft.com/office/drawing/2014/main" id="{90757B6A-B481-45C4-AA4F-60F995538831}"/>
              </a:ext>
            </a:extLst>
          </p:cNvPr>
          <p:cNvSpPr/>
          <p:nvPr/>
        </p:nvSpPr>
        <p:spPr>
          <a:xfrm>
            <a:off x="8002906" y="541866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>
            <a:extLst>
              <a:ext uri="{FF2B5EF4-FFF2-40B4-BE49-F238E27FC236}">
                <a16:creationId xmlns:a16="http://schemas.microsoft.com/office/drawing/2014/main" id="{66CE007D-474A-4E66-B3AC-9694D56FB647}"/>
              </a:ext>
            </a:extLst>
          </p:cNvPr>
          <p:cNvSpPr/>
          <p:nvPr/>
        </p:nvSpPr>
        <p:spPr>
          <a:xfrm>
            <a:off x="5961616" y="43605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lowchart: Connector 195">
            <a:extLst>
              <a:ext uri="{FF2B5EF4-FFF2-40B4-BE49-F238E27FC236}">
                <a16:creationId xmlns:a16="http://schemas.microsoft.com/office/drawing/2014/main" id="{86520E3F-7B8C-42FD-80BA-E39E9722C6E9}"/>
              </a:ext>
            </a:extLst>
          </p:cNvPr>
          <p:cNvSpPr/>
          <p:nvPr/>
        </p:nvSpPr>
        <p:spPr>
          <a:xfrm>
            <a:off x="6363592" y="43557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lowchart: Connector 196">
            <a:extLst>
              <a:ext uri="{FF2B5EF4-FFF2-40B4-BE49-F238E27FC236}">
                <a16:creationId xmlns:a16="http://schemas.microsoft.com/office/drawing/2014/main" id="{19CE0B81-2266-4D6D-A129-368E45E9E356}"/>
              </a:ext>
            </a:extLst>
          </p:cNvPr>
          <p:cNvSpPr/>
          <p:nvPr/>
        </p:nvSpPr>
        <p:spPr>
          <a:xfrm>
            <a:off x="5961616" y="46703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lowchart: Connector 197">
            <a:extLst>
              <a:ext uri="{FF2B5EF4-FFF2-40B4-BE49-F238E27FC236}">
                <a16:creationId xmlns:a16="http://schemas.microsoft.com/office/drawing/2014/main" id="{933E4514-9DA2-4E16-B692-FF4F6F7F7764}"/>
              </a:ext>
            </a:extLst>
          </p:cNvPr>
          <p:cNvSpPr/>
          <p:nvPr/>
        </p:nvSpPr>
        <p:spPr>
          <a:xfrm>
            <a:off x="6363592" y="466551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lowchart: Connector 198">
            <a:extLst>
              <a:ext uri="{FF2B5EF4-FFF2-40B4-BE49-F238E27FC236}">
                <a16:creationId xmlns:a16="http://schemas.microsoft.com/office/drawing/2014/main" id="{3DDC2CA9-A5CF-4781-A1CE-480929E671B6}"/>
              </a:ext>
            </a:extLst>
          </p:cNvPr>
          <p:cNvSpPr/>
          <p:nvPr/>
        </p:nvSpPr>
        <p:spPr>
          <a:xfrm>
            <a:off x="6770572" y="43818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B130A6F6-9E4E-4E93-B31A-512D69D04446}"/>
              </a:ext>
            </a:extLst>
          </p:cNvPr>
          <p:cNvSpPr/>
          <p:nvPr/>
        </p:nvSpPr>
        <p:spPr>
          <a:xfrm>
            <a:off x="7172548" y="43770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Connector 200">
            <a:extLst>
              <a:ext uri="{FF2B5EF4-FFF2-40B4-BE49-F238E27FC236}">
                <a16:creationId xmlns:a16="http://schemas.microsoft.com/office/drawing/2014/main" id="{AD935D2B-6AC4-4601-9E72-151872EB07BC}"/>
              </a:ext>
            </a:extLst>
          </p:cNvPr>
          <p:cNvSpPr/>
          <p:nvPr/>
        </p:nvSpPr>
        <p:spPr>
          <a:xfrm>
            <a:off x="6770572" y="46916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Connector 201">
            <a:extLst>
              <a:ext uri="{FF2B5EF4-FFF2-40B4-BE49-F238E27FC236}">
                <a16:creationId xmlns:a16="http://schemas.microsoft.com/office/drawing/2014/main" id="{F9E2D1ED-14E2-42EC-8DEB-8DC8A05CC405}"/>
              </a:ext>
            </a:extLst>
          </p:cNvPr>
          <p:cNvSpPr/>
          <p:nvPr/>
        </p:nvSpPr>
        <p:spPr>
          <a:xfrm>
            <a:off x="7172548" y="468681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Connector 202">
            <a:extLst>
              <a:ext uri="{FF2B5EF4-FFF2-40B4-BE49-F238E27FC236}">
                <a16:creationId xmlns:a16="http://schemas.microsoft.com/office/drawing/2014/main" id="{6011AB14-D6A6-457D-BAC0-A1004A6B4E1E}"/>
              </a:ext>
            </a:extLst>
          </p:cNvPr>
          <p:cNvSpPr/>
          <p:nvPr/>
        </p:nvSpPr>
        <p:spPr>
          <a:xfrm>
            <a:off x="7600189" y="43818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lowchart: Connector 203">
            <a:extLst>
              <a:ext uri="{FF2B5EF4-FFF2-40B4-BE49-F238E27FC236}">
                <a16:creationId xmlns:a16="http://schemas.microsoft.com/office/drawing/2014/main" id="{84F19F79-AF9A-4C1E-B458-C47A993663A3}"/>
              </a:ext>
            </a:extLst>
          </p:cNvPr>
          <p:cNvSpPr/>
          <p:nvPr/>
        </p:nvSpPr>
        <p:spPr>
          <a:xfrm>
            <a:off x="8002165" y="43770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lowchart: Connector 204">
            <a:extLst>
              <a:ext uri="{FF2B5EF4-FFF2-40B4-BE49-F238E27FC236}">
                <a16:creationId xmlns:a16="http://schemas.microsoft.com/office/drawing/2014/main" id="{DF5D3840-1575-4C2D-96EA-1CD4536E08B5}"/>
              </a:ext>
            </a:extLst>
          </p:cNvPr>
          <p:cNvSpPr/>
          <p:nvPr/>
        </p:nvSpPr>
        <p:spPr>
          <a:xfrm>
            <a:off x="7600189" y="46916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205">
            <a:extLst>
              <a:ext uri="{FF2B5EF4-FFF2-40B4-BE49-F238E27FC236}">
                <a16:creationId xmlns:a16="http://schemas.microsoft.com/office/drawing/2014/main" id="{77E78525-53E4-423A-AEE1-CEE3942E43B1}"/>
              </a:ext>
            </a:extLst>
          </p:cNvPr>
          <p:cNvSpPr/>
          <p:nvPr/>
        </p:nvSpPr>
        <p:spPr>
          <a:xfrm>
            <a:off x="8002165" y="468681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206">
            <a:extLst>
              <a:ext uri="{FF2B5EF4-FFF2-40B4-BE49-F238E27FC236}">
                <a16:creationId xmlns:a16="http://schemas.microsoft.com/office/drawing/2014/main" id="{3751DD2F-DFA3-4563-BDFD-CADA0ABF6234}"/>
              </a:ext>
            </a:extLst>
          </p:cNvPr>
          <p:cNvSpPr/>
          <p:nvPr/>
        </p:nvSpPr>
        <p:spPr>
          <a:xfrm>
            <a:off x="8464037" y="436351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207">
            <a:extLst>
              <a:ext uri="{FF2B5EF4-FFF2-40B4-BE49-F238E27FC236}">
                <a16:creationId xmlns:a16="http://schemas.microsoft.com/office/drawing/2014/main" id="{DE7EA080-2E8A-4DBA-80BA-3A2FDFB98B07}"/>
              </a:ext>
            </a:extLst>
          </p:cNvPr>
          <p:cNvSpPr/>
          <p:nvPr/>
        </p:nvSpPr>
        <p:spPr>
          <a:xfrm>
            <a:off x="8866013" y="4358696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lowchart: Connector 208">
            <a:extLst>
              <a:ext uri="{FF2B5EF4-FFF2-40B4-BE49-F238E27FC236}">
                <a16:creationId xmlns:a16="http://schemas.microsoft.com/office/drawing/2014/main" id="{4D09F2E8-B4B6-4386-B70F-497983D9B584}"/>
              </a:ext>
            </a:extLst>
          </p:cNvPr>
          <p:cNvSpPr/>
          <p:nvPr/>
        </p:nvSpPr>
        <p:spPr>
          <a:xfrm>
            <a:off x="8464037" y="467329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lowchart: Connector 209">
            <a:extLst>
              <a:ext uri="{FF2B5EF4-FFF2-40B4-BE49-F238E27FC236}">
                <a16:creationId xmlns:a16="http://schemas.microsoft.com/office/drawing/2014/main" id="{33C1DF0B-6575-4615-9816-8031BAF7B827}"/>
              </a:ext>
            </a:extLst>
          </p:cNvPr>
          <p:cNvSpPr/>
          <p:nvPr/>
        </p:nvSpPr>
        <p:spPr>
          <a:xfrm>
            <a:off x="8866013" y="466847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Connector 210">
            <a:extLst>
              <a:ext uri="{FF2B5EF4-FFF2-40B4-BE49-F238E27FC236}">
                <a16:creationId xmlns:a16="http://schemas.microsoft.com/office/drawing/2014/main" id="{7DC41588-0AB5-4F9B-A215-62821D6569FA}"/>
              </a:ext>
            </a:extLst>
          </p:cNvPr>
          <p:cNvSpPr/>
          <p:nvPr/>
        </p:nvSpPr>
        <p:spPr>
          <a:xfrm>
            <a:off x="8487139" y="51090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lowchart: Connector 211">
            <a:extLst>
              <a:ext uri="{FF2B5EF4-FFF2-40B4-BE49-F238E27FC236}">
                <a16:creationId xmlns:a16="http://schemas.microsoft.com/office/drawing/2014/main" id="{616F4D16-B80B-4D81-8420-59D8E77A069D}"/>
              </a:ext>
            </a:extLst>
          </p:cNvPr>
          <p:cNvSpPr/>
          <p:nvPr/>
        </p:nvSpPr>
        <p:spPr>
          <a:xfrm>
            <a:off x="8889115" y="510424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lowchart: Connector 212">
            <a:extLst>
              <a:ext uri="{FF2B5EF4-FFF2-40B4-BE49-F238E27FC236}">
                <a16:creationId xmlns:a16="http://schemas.microsoft.com/office/drawing/2014/main" id="{0CD7FBF6-7E0D-428B-9812-1A30903CE539}"/>
              </a:ext>
            </a:extLst>
          </p:cNvPr>
          <p:cNvSpPr/>
          <p:nvPr/>
        </p:nvSpPr>
        <p:spPr>
          <a:xfrm>
            <a:off x="8487139" y="54188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id="{24B9B7E6-5C7A-4B15-996F-082F8858B284}"/>
              </a:ext>
            </a:extLst>
          </p:cNvPr>
          <p:cNvSpPr/>
          <p:nvPr/>
        </p:nvSpPr>
        <p:spPr>
          <a:xfrm>
            <a:off x="8889115" y="541402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lowchart: Connector 214">
            <a:extLst>
              <a:ext uri="{FF2B5EF4-FFF2-40B4-BE49-F238E27FC236}">
                <a16:creationId xmlns:a16="http://schemas.microsoft.com/office/drawing/2014/main" id="{4C7CD37F-AF7C-4E81-BBE7-0E3BB33230ED}"/>
              </a:ext>
            </a:extLst>
          </p:cNvPr>
          <p:cNvSpPr/>
          <p:nvPr/>
        </p:nvSpPr>
        <p:spPr>
          <a:xfrm>
            <a:off x="8470075" y="368259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lowchart: Connector 215">
            <a:extLst>
              <a:ext uri="{FF2B5EF4-FFF2-40B4-BE49-F238E27FC236}">
                <a16:creationId xmlns:a16="http://schemas.microsoft.com/office/drawing/2014/main" id="{AED1367C-88CE-46A3-839B-9A07BEB2246D}"/>
              </a:ext>
            </a:extLst>
          </p:cNvPr>
          <p:cNvSpPr/>
          <p:nvPr/>
        </p:nvSpPr>
        <p:spPr>
          <a:xfrm>
            <a:off x="8872051" y="367778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lowchart: Connector 216">
            <a:extLst>
              <a:ext uri="{FF2B5EF4-FFF2-40B4-BE49-F238E27FC236}">
                <a16:creationId xmlns:a16="http://schemas.microsoft.com/office/drawing/2014/main" id="{919D92B0-A0FD-457C-9261-A9E1A9CEB6DC}"/>
              </a:ext>
            </a:extLst>
          </p:cNvPr>
          <p:cNvSpPr/>
          <p:nvPr/>
        </p:nvSpPr>
        <p:spPr>
          <a:xfrm>
            <a:off x="8470075" y="399237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lowchart: Connector 217">
            <a:extLst>
              <a:ext uri="{FF2B5EF4-FFF2-40B4-BE49-F238E27FC236}">
                <a16:creationId xmlns:a16="http://schemas.microsoft.com/office/drawing/2014/main" id="{FA7019F0-B2CB-4A62-B7E6-B7186DC15FB9}"/>
              </a:ext>
            </a:extLst>
          </p:cNvPr>
          <p:cNvSpPr/>
          <p:nvPr/>
        </p:nvSpPr>
        <p:spPr>
          <a:xfrm>
            <a:off x="8872051" y="398756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42D8A4E-19C1-43BA-BFBC-04302F955E53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6F476EE-178C-4842-81B6-39045D5B9D46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394598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8B17-7EFB-412A-895B-AE0E6BEA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546" y="2476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Ejecta particle size distribution</a:t>
            </a:r>
            <a:br>
              <a:rPr lang="en-US" dirty="0"/>
            </a:br>
            <a:r>
              <a:rPr lang="en-US" dirty="0"/>
              <a:t>(Carrier 2003)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3E4-DF8A-4C72-9037-9ECE36BE1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0650" y="1733549"/>
                <a:ext cx="4905375" cy="45815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Carrier 2003 gives the cumulative particle size distribution normalized by mass and not particle number</a:t>
                </a:r>
              </a:p>
              <a:p>
                <a:pPr lvl="1"/>
                <a:r>
                  <a:rPr lang="en-US" i="0" dirty="0"/>
                  <a:t>To convert to particle number, we need to evaluate the integral:</a:t>
                </a:r>
              </a:p>
              <a:p>
                <a:pPr lvl="1"/>
                <a:endParaRPr lang="en-US" i="0" dirty="0"/>
              </a:p>
              <a:p>
                <a:pPr lvl="1"/>
                <a:endParaRPr lang="en-US" i="0" dirty="0"/>
              </a:p>
              <a:p>
                <a:pPr lvl="1"/>
                <a:r>
                  <a:rPr lang="en-US" i="0" dirty="0"/>
                  <a:t>It can be shown that the cumulative particle size distribution normalized by number is (x in mm):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9.216×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0.347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3.60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2.33</m:t>
                            </m:r>
                          </m:sup>
                        </m:sSup>
                      </m:den>
                    </m:f>
                  </m:oMath>
                </a14:m>
                <a:endParaRPr lang="en-US" i="0" dirty="0"/>
              </a:p>
              <a:p>
                <a:pPr lvl="1"/>
                <a:r>
                  <a:rPr lang="en-US" i="0" dirty="0"/>
                  <a:t>Note that SP-8013 gives: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−3.6</m:t>
                        </m:r>
                      </m:sup>
                    </m:sSup>
                  </m:oMath>
                </a14:m>
                <a:endParaRPr lang="en-US" i="0" dirty="0"/>
              </a:p>
              <a:p>
                <a:pPr lvl="1"/>
                <a:endParaRPr lang="en-US" i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3E4-DF8A-4C72-9037-9ECE36BE1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0650" y="1733549"/>
                <a:ext cx="4905375" cy="4581525"/>
              </a:xfrm>
              <a:blipFill>
                <a:blip r:embed="rId2"/>
                <a:stretch>
                  <a:fillRect l="-1118" t="-1729" r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A344E-31E1-42F7-B5C8-3260CE5D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6FE9B-A0A9-428B-ADAD-1C9A41FAFCCC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15F9D-EFF2-4822-8542-C4A5FE8F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8C99-3ED0-4CB8-974C-0CC2B34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119EE-19BA-4C8C-8D26-0BDE6264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166812"/>
            <a:ext cx="5434932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844E2-DFBA-412F-811A-7CF3765A3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101" y="3169543"/>
            <a:ext cx="2828925" cy="67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2A30A-C58D-4F15-9747-FFB06448F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429" y="3202880"/>
            <a:ext cx="1352550" cy="609600"/>
          </a:xfrm>
          <a:prstGeom prst="rect">
            <a:avLst/>
          </a:prstGeom>
        </p:spPr>
      </p:pic>
      <p:sp>
        <p:nvSpPr>
          <p:cNvPr id="10" name="Right Bracket 9">
            <a:extLst>
              <a:ext uri="{FF2B5EF4-FFF2-40B4-BE49-F238E27FC236}">
                <a16:creationId xmlns:a16="http://schemas.microsoft.com/office/drawing/2014/main" id="{7133BCDF-F932-4681-9B1B-9799C6E62EFC}"/>
              </a:ext>
            </a:extLst>
          </p:cNvPr>
          <p:cNvSpPr/>
          <p:nvPr/>
        </p:nvSpPr>
        <p:spPr>
          <a:xfrm rot="5400000">
            <a:off x="11348954" y="3700546"/>
            <a:ext cx="162090" cy="152400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BBAAAE-A47A-4C3C-B765-F0259BE4FACB}"/>
              </a:ext>
            </a:extLst>
          </p:cNvPr>
          <p:cNvCxnSpPr>
            <a:stCxn id="10" idx="2"/>
          </p:cNvCxnSpPr>
          <p:nvPr/>
        </p:nvCxnSpPr>
        <p:spPr>
          <a:xfrm flipH="1">
            <a:off x="10667999" y="4543591"/>
            <a:ext cx="762000" cy="7237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D39A1-7902-4EDC-B0A1-B66DFF9E5224}"/>
                  </a:ext>
                </a:extLst>
              </p:cNvPr>
              <p:cNvSpPr txBox="1"/>
              <p:nvPr/>
            </p:nvSpPr>
            <p:spPr>
              <a:xfrm>
                <a:off x="7696201" y="5287942"/>
                <a:ext cx="4215732" cy="1228157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Size range of LADEE/LDEX observations (0.1 – 5 um, </a:t>
                </a:r>
                <a:r>
                  <a:rPr lang="en-US" dirty="0" err="1"/>
                  <a:t>Horanyi</a:t>
                </a:r>
                <a:r>
                  <a:rPr lang="en-US" dirty="0"/>
                  <a:t> et al. 2014)</a:t>
                </a:r>
              </a:p>
              <a:p>
                <a:r>
                  <a:rPr lang="en-US" dirty="0"/>
                  <a:t>-- They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−2.73</m:t>
                        </m:r>
                      </m:sup>
                    </m:sSup>
                  </m:oMath>
                </a14:m>
                <a:r>
                  <a:rPr lang="en-US" dirty="0"/>
                  <a:t> in this regime (</a:t>
                </a:r>
                <a:r>
                  <a:rPr lang="en-US" dirty="0" err="1"/>
                  <a:t>Horanyi</a:t>
                </a:r>
                <a:r>
                  <a:rPr lang="en-US" dirty="0"/>
                  <a:t> et al. 2015)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D39A1-7902-4EDC-B0A1-B66DFF9E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87942"/>
                <a:ext cx="4215732" cy="1228157"/>
              </a:xfrm>
              <a:prstGeom prst="rect">
                <a:avLst/>
              </a:prstGeom>
              <a:blipFill>
                <a:blip r:embed="rId6"/>
                <a:stretch>
                  <a:fillRect l="-1301" t="-2463" b="-6404"/>
                </a:stretch>
              </a:blipFill>
              <a:ln w="31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4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94EC-2374-47B5-873F-01D75F30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DSNE Table for Rev. 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1F431-661D-488D-B23D-7B8BAA3F1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48" y="1700014"/>
            <a:ext cx="7299722" cy="37586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77257-6A22-4553-A29E-F8466B64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B170-5FB7-40F5-AA9C-6F451D5C708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48D48-C394-4E20-A867-00036A13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03C1-5851-41C2-AD49-E3FE50EA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F67B2675-A3AA-4EF1-9FC7-97F0ECFDA668}"/>
              </a:ext>
            </a:extLst>
          </p:cNvPr>
          <p:cNvSpPr txBox="1">
            <a:spLocks/>
          </p:cNvSpPr>
          <p:nvPr/>
        </p:nvSpPr>
        <p:spPr>
          <a:xfrm>
            <a:off x="6172200" y="1998262"/>
            <a:ext cx="5486359" cy="434082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speed bins </a:t>
            </a:r>
            <a:r>
              <a:rPr lang="en-US" b="1" dirty="0"/>
              <a:t>0.1-0.3 km/s</a:t>
            </a:r>
            <a:r>
              <a:rPr lang="en-US" dirty="0"/>
              <a:t>, </a:t>
            </a:r>
            <a:r>
              <a:rPr lang="en-US" b="1" dirty="0"/>
              <a:t>0.3-1 km/s</a:t>
            </a:r>
            <a:r>
              <a:rPr lang="en-US" dirty="0"/>
              <a:t>, and </a:t>
            </a:r>
            <a:r>
              <a:rPr lang="en-US" b="1" dirty="0"/>
              <a:t>1-2.4 km/s </a:t>
            </a:r>
            <a:r>
              <a:rPr lang="en-US" dirty="0"/>
              <a:t>were suggested by the HVIT who run Bumper for probability-of-no-penetration (PNP) risk analysis</a:t>
            </a:r>
          </a:p>
          <a:p>
            <a:pPr lvl="1"/>
            <a:r>
              <a:rPr lang="en-US" i="0" dirty="0"/>
              <a:t>The corresponding speed bin centers (weighted by the speed distribution and the energy) are </a:t>
            </a:r>
            <a:r>
              <a:rPr lang="en-US" b="1" i="0" dirty="0"/>
              <a:t>170 m/s</a:t>
            </a:r>
            <a:r>
              <a:rPr lang="en-US" i="0" dirty="0"/>
              <a:t>, </a:t>
            </a:r>
            <a:r>
              <a:rPr lang="en-US" b="1" i="0" dirty="0"/>
              <a:t>535 m/s</a:t>
            </a:r>
            <a:r>
              <a:rPr lang="en-US" i="0" dirty="0"/>
              <a:t>, and </a:t>
            </a:r>
            <a:r>
              <a:rPr lang="en-US" b="1" i="0" dirty="0"/>
              <a:t>1530 m/s</a:t>
            </a:r>
            <a:r>
              <a:rPr lang="en-US" i="0" dirty="0"/>
              <a:t>.</a:t>
            </a:r>
          </a:p>
          <a:p>
            <a:r>
              <a:rPr lang="en-US" dirty="0"/>
              <a:t>At this point, we are assuming an isotropic azimuth ejecta environment and are only showing the impact angle dependency</a:t>
            </a:r>
          </a:p>
          <a:p>
            <a:pPr lvl="1"/>
            <a:r>
              <a:rPr lang="en-US" i="0" dirty="0"/>
              <a:t>SP-8013 and other models do not include angular dependency at all</a:t>
            </a:r>
          </a:p>
          <a:p>
            <a:pPr lvl="1"/>
            <a:r>
              <a:rPr lang="en-US" i="0" dirty="0"/>
              <a:t>The angular dependency may be important for long-term structure on the lunar surface</a:t>
            </a:r>
          </a:p>
          <a:p>
            <a:r>
              <a:rPr lang="en-US" b="1" dirty="0"/>
              <a:t>The HVIT has worked with us to verify correct interpretation of our environment in the Bumper code</a:t>
            </a:r>
            <a:endParaRPr lang="en-US" b="1" i="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520F1-689C-4E41-84B6-34849B83B61F}"/>
              </a:ext>
            </a:extLst>
          </p:cNvPr>
          <p:cNvSpPr txBox="1"/>
          <p:nvPr/>
        </p:nvSpPr>
        <p:spPr>
          <a:xfrm rot="19122827">
            <a:off x="2162407" y="3516974"/>
            <a:ext cx="469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Preliminary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7456D0-2429-419F-9048-7C8ABE25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532" y="477538"/>
            <a:ext cx="2552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F2CC-AF19-473D-A54E-A752E502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103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Ejecta zenith angle distribution</a:t>
            </a:r>
            <a:br>
              <a:rPr lang="en-US" dirty="0"/>
            </a:br>
            <a:r>
              <a:rPr lang="en-US" dirty="0"/>
              <a:t>(empirically from Gault &amp; </a:t>
            </a:r>
            <a:r>
              <a:rPr lang="en-US" dirty="0" err="1"/>
              <a:t>Wedekind</a:t>
            </a:r>
            <a:r>
              <a:rPr lang="en-US" dirty="0"/>
              <a:t> 1978)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D608-829C-48DF-961E-728E01B1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80F2-D923-48CC-923A-4223F495DF9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4FDFB-8637-4BE7-8055-F2A98F76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DF14A-5BE4-404C-85A5-A8BE7F07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63DAD-520A-4995-AC4E-854CE317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9712"/>
            <a:ext cx="6715125" cy="2276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726A4-7C8C-4747-9811-351775F0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335" y="1127786"/>
            <a:ext cx="3643312" cy="2744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8666D-9F73-42BA-BE70-174EB370F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769518"/>
            <a:ext cx="5819775" cy="704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4B7A82-A0C0-4966-B468-139F6B71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8" y="5086350"/>
            <a:ext cx="6543675" cy="523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44B123-3EFF-4B8D-A4E8-8DAF5E8282EC}"/>
              </a:ext>
            </a:extLst>
          </p:cNvPr>
          <p:cNvSpPr txBox="1"/>
          <p:nvPr/>
        </p:nvSpPr>
        <p:spPr>
          <a:xfrm>
            <a:off x="728663" y="4474368"/>
            <a:ext cx="622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maximum ejecta zenith angle as a function of ejecta azimuth from the down stream direction of the primary impact: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BEC4E-334C-4BC7-8530-6CF1CCFD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160" y="4978659"/>
            <a:ext cx="2409825" cy="352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232D59-FFD8-4A73-9E63-AFA06D1EB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387" y="5282790"/>
            <a:ext cx="309562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B910EE-BD9C-451E-A70D-7467C945AE45}"/>
              </a:ext>
            </a:extLst>
          </p:cNvPr>
          <p:cNvSpPr txBox="1"/>
          <p:nvPr/>
        </p:nvSpPr>
        <p:spPr>
          <a:xfrm>
            <a:off x="7154160" y="3984573"/>
            <a:ext cx="309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Zenith angle distribution (formally, a beta distribution in cosine of the zenith angle):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F7086C-8BD0-4889-93E4-CFD412529378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34998" y="5601878"/>
            <a:ext cx="896389" cy="517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91A326-5DC3-4897-90EF-037015055035}"/>
              </a:ext>
            </a:extLst>
          </p:cNvPr>
          <p:cNvSpPr txBox="1"/>
          <p:nvPr/>
        </p:nvSpPr>
        <p:spPr>
          <a:xfrm>
            <a:off x="3589001" y="5786636"/>
            <a:ext cx="294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so that </a:t>
            </a:r>
            <a:r>
              <a:rPr lang="el-GR" dirty="0"/>
              <a:t>α</a:t>
            </a:r>
            <a:r>
              <a:rPr lang="en-US" dirty="0"/>
              <a:t>_max is the peak of the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B605-2C8A-4DD8-9A58-433DDB16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155" y="3905982"/>
            <a:ext cx="2125845" cy="154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70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5000-2731-457F-A7D6-71735284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411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Ejecta azimuth angle distribution</a:t>
            </a:r>
            <a:br>
              <a:rPr lang="en-US" dirty="0"/>
            </a:br>
            <a:r>
              <a:rPr lang="en-US" dirty="0"/>
              <a:t>(modified from Rival &amp; Mandeville 1999)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B2FD2-2572-4A84-B393-77CFAD35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B9E1A-ED8E-4043-935C-9FD21734460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5ED9E-134E-4E77-8A27-5BA4A064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D6C3-EC6A-4763-990D-218E4A4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D16BA4-C02E-444D-B8EB-1778B43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95" y="4966554"/>
            <a:ext cx="4192681" cy="907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D2728D9-2CEA-4FC5-A97E-238A5936D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51" y="3487385"/>
                <a:ext cx="5874226" cy="2827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azimuth distribution is defined so that the downstream direction is preferred if the impact zenith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normal</a:t>
                </a:r>
              </a:p>
              <a:p>
                <a:r>
                  <a:rPr lang="en-US" dirty="0"/>
                  <a:t>If there is a normal impact, the azimuth distribution is isotropic</a:t>
                </a:r>
              </a:p>
              <a:p>
                <a:r>
                  <a:rPr lang="en-US" i="0" dirty="0"/>
                  <a:t>For </a:t>
                </a:r>
                <a:r>
                  <a:rPr lang="en-US" dirty="0"/>
                  <a:t>oblique impacts (greater than 70 degrees), the azimuth distribution begins to have an exclusion zone in the upstream direction,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𝑒𝑧</m:t>
                        </m:r>
                      </m:sub>
                    </m:sSub>
                  </m:oMath>
                </a14:m>
                <a:endParaRPr lang="en-US" i="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D2728D9-2CEA-4FC5-A97E-238A5936D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51" y="3487385"/>
                <a:ext cx="5874226" cy="2827689"/>
              </a:xfrm>
              <a:prstGeom prst="rect">
                <a:avLst/>
              </a:prstGeom>
              <a:blipFill>
                <a:blip r:embed="rId3"/>
                <a:stretch>
                  <a:fillRect l="-934" t="-2802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60B4AF2-1CCA-4729-9A74-59A616767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70" y="1924669"/>
            <a:ext cx="5800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78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D0AF-33A9-4F47-8429-FED0B5BC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3825"/>
            <a:ext cx="9601200" cy="1485900"/>
          </a:xfrm>
        </p:spPr>
        <p:txBody>
          <a:bodyPr/>
          <a:lstStyle/>
          <a:p>
            <a:r>
              <a:rPr lang="en-US" dirty="0"/>
              <a:t>Ejecta full angular distribution</a:t>
            </a:r>
          </a:p>
        </p:txBody>
      </p:sp>
      <p:pic>
        <p:nvPicPr>
          <p:cNvPr id="8" name="Content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FF8E6A88-20B4-41E7-978D-0F5E0A7DC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17" y="1211079"/>
            <a:ext cx="2743200" cy="22714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5E1E-C406-46FA-9938-504A9C01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A9BE-9C2A-4FD2-96BE-AAA94ED91ECC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F8856-F165-4DF6-89F6-F6BAA4EE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EEA4-BB9D-4167-9E22-B89785E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D69F5463-0503-4818-84B4-3EA5B3C3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837" y="1210156"/>
            <a:ext cx="2743200" cy="2312026"/>
          </a:xfrm>
          <a:prstGeom prst="rect">
            <a:avLst/>
          </a:prstGeom>
        </p:spPr>
      </p:pic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D30E26A8-0F2B-40D4-81F8-DEF68238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882" y="1228571"/>
            <a:ext cx="2153156" cy="2341174"/>
          </a:xfrm>
          <a:prstGeom prst="rect">
            <a:avLst/>
          </a:prstGeom>
        </p:spPr>
      </p:pic>
      <p:pic>
        <p:nvPicPr>
          <p:cNvPr id="14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C76449B2-C134-40ED-8A47-A8AFC8299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194" y="1243145"/>
            <a:ext cx="2743200" cy="2312026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57C0B58-AD23-4677-A3B0-2CA3B1BCC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" y="3482577"/>
            <a:ext cx="3914538" cy="2011680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31E7E792-1327-4046-B3B3-1BA44D398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217" y="3444295"/>
            <a:ext cx="3849448" cy="201168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806BFA52-614A-45FA-A6C6-04D3205D2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69" y="3505067"/>
            <a:ext cx="3849448" cy="201168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CE0CED5A-D1D7-4B17-B545-163DE7CCCD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0720" y="3592508"/>
            <a:ext cx="34212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51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FAD7-198D-477A-85D3-4DC51B5B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1DF4-C9FB-4B5C-9D62-1AFD97E1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4C4C-9557-42B2-8B45-678ECCEB9E8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CE45B-3CE0-4FDC-8E77-1606CE66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437E9-94A8-4DD6-9F5B-402BD4DB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49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Lunar Meteoroid Ejecta Model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/>
              <a:t>Analytic model of lunar ejecta</a:t>
            </a:r>
          </a:p>
          <a:p>
            <a:pPr lvl="1"/>
            <a:r>
              <a:rPr lang="en-US" i="0" dirty="0"/>
              <a:t>Speed distribution as a function of distance</a:t>
            </a:r>
          </a:p>
          <a:p>
            <a:pPr lvl="1"/>
            <a:r>
              <a:rPr lang="en-US" i="0" dirty="0"/>
              <a:t>Secondary flux as a function of distance</a:t>
            </a:r>
          </a:p>
          <a:p>
            <a:pPr lvl="1"/>
            <a:r>
              <a:rPr lang="en-US" i="0" dirty="0"/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CD59-136F-4602-8625-358603242821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Lunar Meteoroid Ejecta Model (</a:t>
            </a:r>
            <a:r>
              <a:rPr lang="en-US" dirty="0" err="1"/>
              <a:t>LuMEM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2825981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8237-671A-42E6-9F76-800DFE4A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273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Speed distribution as a function of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DDCF-F26E-4932-8829-AC2EC5EC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5" y="1722642"/>
            <a:ext cx="4895850" cy="2781300"/>
          </a:xfrm>
        </p:spPr>
        <p:txBody>
          <a:bodyPr/>
          <a:lstStyle/>
          <a:p>
            <a:r>
              <a:rPr lang="en-US" dirty="0"/>
              <a:t>Differential area</a:t>
            </a:r>
            <a:endParaRPr lang="en-US" i="0" dirty="0"/>
          </a:p>
          <a:p>
            <a:r>
              <a:rPr lang="en-US" dirty="0"/>
              <a:t>Azimuthal field-of-view</a:t>
            </a:r>
            <a:endParaRPr lang="en-US" i="0" dirty="0"/>
          </a:p>
          <a:p>
            <a:r>
              <a:rPr lang="en-US" dirty="0"/>
              <a:t>Ejecta speed distribution</a:t>
            </a:r>
          </a:p>
          <a:p>
            <a:endParaRPr lang="en-US" i="0" dirty="0"/>
          </a:p>
          <a:p>
            <a:r>
              <a:rPr lang="en-US" dirty="0"/>
              <a:t>Geometric factor</a:t>
            </a:r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54D1-5EAC-4B5C-A225-85018DBC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4BA5-B4A4-4A7C-BA11-B8946A70351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AD30-88AA-4D5B-B1B9-20874B56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06C4-B86E-40E1-87FC-034555EE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23662-9641-4612-BF17-586144DF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76" y="914976"/>
            <a:ext cx="5308599" cy="580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79413-FAB7-4EE0-BC41-1F7070AF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8" y="2032304"/>
            <a:ext cx="35433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7AB70-C0AA-427F-A34C-2214BABBF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97" y="2218041"/>
            <a:ext cx="2238375" cy="561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25627-77B3-4B8E-904B-74F8071B6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247" y="2777635"/>
            <a:ext cx="1762125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C12CD-DD82-43AD-8320-EC2978645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72" y="1639968"/>
            <a:ext cx="339090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95B744-4D64-4B5B-8498-1D3E1CDB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47" y="3369427"/>
            <a:ext cx="6067425" cy="1171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19A17D-8F72-4D60-839A-92D7BC70F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24" y="4502430"/>
            <a:ext cx="2228850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83B770-93F2-414F-BFC5-08494F034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33" y="5200074"/>
            <a:ext cx="4676775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A9718-4891-498F-9F84-CF18CC3AA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977" y="3919496"/>
            <a:ext cx="6219190" cy="2564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3174CC-9A4E-4DE2-BBA3-AA372A8FA2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6457" y="3113820"/>
            <a:ext cx="22288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25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2EFB-9F6D-42D4-B621-2F9CD59B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5157"/>
            <a:ext cx="9601200" cy="1440557"/>
          </a:xfrm>
        </p:spPr>
        <p:txBody>
          <a:bodyPr/>
          <a:lstStyle/>
          <a:p>
            <a:r>
              <a:rPr lang="en-US" dirty="0"/>
              <a:t>Distance distribution as a function of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EE9E-EC3C-4CBA-8BB9-0FD07560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689727"/>
            <a:ext cx="9601200" cy="26094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speeds less than sqrt(2)/2 (or &lt; 0.7071 * </a:t>
            </a:r>
            <a:r>
              <a:rPr lang="en-US" dirty="0" err="1"/>
              <a:t>v_esc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A very specific distance (a ring around the ROI) contributes to a given ejecta speed</a:t>
            </a:r>
          </a:p>
          <a:p>
            <a:r>
              <a:rPr lang="en-US" dirty="0"/>
              <a:t>For speeds greater than 0.7071 * </a:t>
            </a:r>
            <a:r>
              <a:rPr lang="en-US" dirty="0" err="1"/>
              <a:t>v_esc</a:t>
            </a:r>
            <a:r>
              <a:rPr lang="en-US" dirty="0"/>
              <a:t> and less than ~0.9 * </a:t>
            </a:r>
            <a:r>
              <a:rPr lang="en-US" dirty="0" err="1"/>
              <a:t>v_esc</a:t>
            </a:r>
            <a:endParaRPr lang="en-US" dirty="0"/>
          </a:p>
          <a:p>
            <a:pPr lvl="1"/>
            <a:r>
              <a:rPr lang="en-US" i="0" dirty="0"/>
              <a:t>A range of distances from ~0.35 to 0.6 * circumference of Moon (like a hemispherical cap centered at the antipode) contribute to a given ejecta speed</a:t>
            </a:r>
          </a:p>
          <a:p>
            <a:r>
              <a:rPr lang="en-US" dirty="0"/>
              <a:t>For speeds greater than ~0.9 * </a:t>
            </a:r>
            <a:r>
              <a:rPr lang="en-US" dirty="0" err="1"/>
              <a:t>v_esc</a:t>
            </a:r>
            <a:endParaRPr lang="en-US" dirty="0"/>
          </a:p>
          <a:p>
            <a:pPr lvl="1"/>
            <a:r>
              <a:rPr lang="en-US" i="0" dirty="0"/>
              <a:t>Distances greater than ~0.4 * circumference of Moon, which is the entire Moon contributes to a given speed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FA701-68C8-4954-A96D-4F2B3C41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72525-D7F1-4DCE-847C-2B463FC818EB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1A807-731E-4ED6-AB83-AC12F9E8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D42D-2E21-4952-A04B-B30E5BA7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D40B4-1EF3-4AB3-B209-6E68CB21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64" y="899776"/>
            <a:ext cx="7743035" cy="27716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C0A7AA-A2E1-49DA-999F-E2675D6B9F79}"/>
              </a:ext>
            </a:extLst>
          </p:cNvPr>
          <p:cNvCxnSpPr/>
          <p:nvPr/>
        </p:nvCxnSpPr>
        <p:spPr>
          <a:xfrm flipV="1">
            <a:off x="3180715" y="1973620"/>
            <a:ext cx="1869440" cy="96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9984D6-BD46-4DD5-938F-05421CA2C6AC}"/>
              </a:ext>
            </a:extLst>
          </p:cNvPr>
          <p:cNvSpPr txBox="1"/>
          <p:nvPr/>
        </p:nvSpPr>
        <p:spPr>
          <a:xfrm>
            <a:off x="1159379" y="2053361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integral over the distance for each speed gives a weight of 1</a:t>
            </a:r>
          </a:p>
        </p:txBody>
      </p:sp>
    </p:spTree>
    <p:extLst>
      <p:ext uri="{BB962C8B-B14F-4D97-AF65-F5344CB8AC3E}">
        <p14:creationId xmlns:p14="http://schemas.microsoft.com/office/powerpoint/2010/main" val="4271948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8237-671A-42E6-9F76-800DFE4A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Secondary flux as a function of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0DDCF-F26E-4932-8829-AC2EC5ECD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6829" y="3162299"/>
                <a:ext cx="7734300" cy="29813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ejecta speed distribution as a function of distance from primary impact point follows a power-law for all distances</a:t>
                </a:r>
              </a:p>
              <a:p>
                <a:pPr lvl="1"/>
                <a:r>
                  <a:rPr lang="en-US" i="0" dirty="0"/>
                  <a:t>We see that the secondary fluxes are dominated by impacts that are close by (when taking into account the power-law speed distribution from </a:t>
                </a:r>
                <a:r>
                  <a:rPr lang="en-US" i="0" dirty="0" err="1"/>
                  <a:t>Housen</a:t>
                </a:r>
                <a:r>
                  <a:rPr lang="en-US" i="0" dirty="0"/>
                  <a:t> &amp; </a:t>
                </a:r>
                <a:r>
                  <a:rPr lang="en-US" i="0" dirty="0" err="1"/>
                  <a:t>Holsapple</a:t>
                </a:r>
                <a:r>
                  <a:rPr lang="en-US" i="0" dirty="0"/>
                  <a:t> 2011)</a:t>
                </a:r>
              </a:p>
              <a:p>
                <a:pPr lvl="1"/>
                <a:r>
                  <a:rPr lang="en-US" i="0" dirty="0"/>
                  <a:t>There is a correction factor to the power-law relation that only varies by about 10% over the whole Moon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i="0" dirty="0"/>
                  <a:t> (the antipodal location is underestimated, which is a minor contribution to the over flux)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0DDCF-F26E-4932-8829-AC2EC5ECD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6829" y="3162299"/>
                <a:ext cx="7734300" cy="2981325"/>
              </a:xfrm>
              <a:blipFill>
                <a:blip r:embed="rId2"/>
                <a:stretch>
                  <a:fillRect l="-709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54D1-5EAC-4B5C-A225-85018DBC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0EB-CCF6-4B2E-BF42-EFFC362F419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AD30-88AA-4D5B-B1B9-20874B56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06C4-B86E-40E1-87FC-034555EE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7C21B-194F-4F3B-8CD2-D993F03E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126431"/>
            <a:ext cx="6781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24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D896-3D10-4DFE-9B00-5349DEB8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9601200" cy="1876424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Secondary flux from impacts over the whole Moon in terms of secondary flux from a single impact on the Moon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D38B-1B58-4D0A-810E-0E709676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124073"/>
            <a:ext cx="5467350" cy="3848101"/>
          </a:xfrm>
        </p:spPr>
        <p:txBody>
          <a:bodyPr>
            <a:normAutofit/>
          </a:bodyPr>
          <a:lstStyle/>
          <a:p>
            <a:r>
              <a:rPr lang="en-US" dirty="0"/>
              <a:t>Secondary flux as a function of ejected angle from zenith</a:t>
            </a:r>
          </a:p>
          <a:p>
            <a:r>
              <a:rPr lang="en-US" dirty="0"/>
              <a:t>Secondary flux if all ejecta is ejected at 45 degrees</a:t>
            </a:r>
          </a:p>
          <a:p>
            <a:endParaRPr lang="en-US" dirty="0"/>
          </a:p>
          <a:p>
            <a:r>
              <a:rPr lang="en-US" dirty="0"/>
              <a:t>Secondary flux assuming isotopically ejected ejecta, shown to be comparable to ejecta only at 45 degrees</a:t>
            </a:r>
          </a:p>
          <a:p>
            <a:pPr lvl="1"/>
            <a:r>
              <a:rPr lang="en-US" i="0" dirty="0"/>
              <a:t>E.g., if </a:t>
            </a:r>
            <a:r>
              <a:rPr lang="en-US" i="0" dirty="0" err="1"/>
              <a:t>v_min</a:t>
            </a:r>
            <a:r>
              <a:rPr lang="en-US" i="0" dirty="0"/>
              <a:t> = 100 m/s, then the size of the ROI must be &lt;&lt; 5.2 meters, otherwise higher terms come into 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98356-0750-42E7-8158-E04E3B3F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6D47F-3A7D-4243-A9E7-1F07537EE374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EDC9E-004E-4181-86E8-362F1FDE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14586-CF4E-4E9F-8986-D2EEF582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6A6FE-C352-4E42-8580-BF31750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2000248"/>
            <a:ext cx="4457700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A4F56-4620-458A-816C-FD0E1E3C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864691"/>
            <a:ext cx="3429000" cy="42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DE69-6ACD-4A89-B5E8-210F94BDD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3862486"/>
            <a:ext cx="4114800" cy="7905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DB8610-473B-40EF-BB48-200322BFE864}"/>
              </a:ext>
            </a:extLst>
          </p:cNvPr>
          <p:cNvCxnSpPr>
            <a:cxnSpLocks/>
          </p:cNvCxnSpPr>
          <p:nvPr/>
        </p:nvCxnSpPr>
        <p:spPr>
          <a:xfrm flipH="1" flipV="1">
            <a:off x="9877426" y="2693244"/>
            <a:ext cx="628649" cy="302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E99DD7-69DA-4F7A-946D-F99EF96A29D1}"/>
              </a:ext>
            </a:extLst>
          </p:cNvPr>
          <p:cNvSpPr txBox="1"/>
          <p:nvPr/>
        </p:nvSpPr>
        <p:spPr>
          <a:xfrm>
            <a:off x="10601324" y="2864691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HH11 scaling laws</a:t>
            </a:r>
          </a:p>
        </p:txBody>
      </p:sp>
    </p:spTree>
    <p:extLst>
      <p:ext uri="{BB962C8B-B14F-4D97-AF65-F5344CB8AC3E}">
        <p14:creationId xmlns:p14="http://schemas.microsoft.com/office/powerpoint/2010/main" val="284606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8E73-5F9C-4885-A393-D2943A920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sz="3400"/>
              <a:t>Results from the Lunar Meteoroid Ejecta Model (</a:t>
            </a:r>
            <a:r>
              <a:rPr lang="en-US" sz="3400" err="1"/>
              <a:t>LuMEM</a:t>
            </a:r>
            <a:r>
              <a:rPr lang="en-US" sz="3400"/>
              <a:t>)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Chart, sunburst chart&#10;&#10;Description automatically generated">
            <a:extLst>
              <a:ext uri="{FF2B5EF4-FFF2-40B4-BE49-F238E27FC236}">
                <a16:creationId xmlns:a16="http://schemas.microsoft.com/office/drawing/2014/main" id="{B06FB12E-803A-47CB-AAC2-1C27748F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05" y="645106"/>
            <a:ext cx="4788569" cy="5247747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D8357B0F-060C-4042-A02A-A2F558FB1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3" y="2286000"/>
            <a:ext cx="5323991" cy="3581400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The </a:t>
            </a:r>
            <a:r>
              <a:rPr lang="en-US" i="1" dirty="0" err="1"/>
              <a:t>LuMEM</a:t>
            </a:r>
            <a:r>
              <a:rPr lang="en-US" i="1" dirty="0"/>
              <a:t> produces igloo fluxes (alt/</a:t>
            </a:r>
            <a:r>
              <a:rPr lang="en-US" i="1" dirty="0" err="1"/>
              <a:t>az</a:t>
            </a:r>
            <a:r>
              <a:rPr lang="en-US" i="1" dirty="0"/>
              <a:t>/speed) in the same format as MEM</a:t>
            </a:r>
          </a:p>
          <a:p>
            <a:pPr lvl="1"/>
            <a:r>
              <a:rPr lang="en-US" dirty="0"/>
              <a:t>External models (e.g., Bumper) that use MEM files can also use our </a:t>
            </a:r>
            <a:r>
              <a:rPr lang="en-US" dirty="0" err="1"/>
              <a:t>LuMEM</a:t>
            </a:r>
            <a:r>
              <a:rPr lang="en-US" dirty="0"/>
              <a:t> environments</a:t>
            </a:r>
          </a:p>
          <a:p>
            <a:r>
              <a:rPr lang="en-US" dirty="0"/>
              <a:t>The particle size distribution is assumed to be the same as the lunar regolith (Carrier 2003)</a:t>
            </a:r>
          </a:p>
          <a:p>
            <a:r>
              <a:rPr lang="en-US" dirty="0"/>
              <a:t>The speed distribution follows power-law scaling (</a:t>
            </a: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2011) that depends implicitly on the lunar regolith properties (e.g., porosity)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39C1-FB8F-428E-8458-34D9980A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B22171-964A-4942-A871-13DE573C559B}" type="datetime1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39B3-8D19-416A-AF8F-6EE463E7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Lunar Meteoroid Ejecta Model (LuMEM)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5A32-8B3E-4422-8953-D64E7099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4456-E9F8-44BB-B036-394A4358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HVIT Probability of No Penetration (PNP) Comparison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2C2267-8B1E-438E-A3CC-A9140F070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4289583" cy="3581400"/>
          </a:xfrm>
        </p:spPr>
        <p:txBody>
          <a:bodyPr>
            <a:normAutofit/>
          </a:bodyPr>
          <a:lstStyle/>
          <a:p>
            <a:r>
              <a:rPr lang="en-US" sz="1800" dirty="0"/>
              <a:t>HVIT compared the primary MEM environment (low &amp; high density populations) with the SP-8013 and </a:t>
            </a:r>
            <a:r>
              <a:rPr lang="en-US" sz="1800" dirty="0" err="1"/>
              <a:t>LuMEM</a:t>
            </a:r>
            <a:r>
              <a:rPr lang="en-US" sz="1800" dirty="0"/>
              <a:t> (called DLE in the table) ejecta environments</a:t>
            </a:r>
          </a:p>
          <a:p>
            <a:pPr lvl="1"/>
            <a:r>
              <a:rPr lang="en-US" sz="1800" i="0" dirty="0"/>
              <a:t>Preliminary results show that </a:t>
            </a:r>
            <a:r>
              <a:rPr lang="en-US" sz="1800" i="0" dirty="0" err="1"/>
              <a:t>LuMEM</a:t>
            </a:r>
            <a:r>
              <a:rPr lang="en-US" sz="1800" i="0" dirty="0"/>
              <a:t> is:</a:t>
            </a:r>
          </a:p>
          <a:p>
            <a:pPr lvl="1"/>
            <a:r>
              <a:rPr lang="en-US" sz="1800" i="0" dirty="0"/>
              <a:t>at worst 3.6 times less risk than MEM</a:t>
            </a:r>
          </a:p>
          <a:p>
            <a:pPr lvl="1"/>
            <a:r>
              <a:rPr lang="en-US" sz="1800" i="0" dirty="0"/>
              <a:t>at worst 20.4 times less risk than SP-8013</a:t>
            </a:r>
          </a:p>
        </p:txBody>
      </p:sp>
      <p:pic>
        <p:nvPicPr>
          <p:cNvPr id="8" name="Content Placeholder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7BB0886-A7A3-4914-BC86-71521663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145" y="2834900"/>
            <a:ext cx="6501734" cy="232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CFBB-DCAE-4A71-B893-D8CFA42C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EC10F8-A620-4BB4-86D8-9F1BD293C72B}" type="datetime1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8E9EA-AFF5-4720-8688-9836A660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Lunar Meteoroid Ejecta Model (LuMEM)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BED6B-40DE-4A71-87A0-77CBD6E3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B3E7C-AD24-4C0E-BBE9-AA3184468244}"/>
              </a:ext>
            </a:extLst>
          </p:cNvPr>
          <p:cNvSpPr txBox="1"/>
          <p:nvPr/>
        </p:nvSpPr>
        <p:spPr>
          <a:xfrm>
            <a:off x="6819958" y="2126769"/>
            <a:ext cx="469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9183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A0CDA8-1F24-4FC4-B252-B210229D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45" y="3178081"/>
            <a:ext cx="4777628" cy="3593791"/>
          </a:xfrm>
          <a:prstGeom prst="rect">
            <a:avLst/>
          </a:prstGeom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F3B6F1-5388-431E-B443-957EF7DA04D5}"/>
              </a:ext>
            </a:extLst>
          </p:cNvPr>
          <p:cNvCxnSpPr>
            <a:cxnSpLocks/>
          </p:cNvCxnSpPr>
          <p:nvPr/>
        </p:nvCxnSpPr>
        <p:spPr>
          <a:xfrm flipV="1">
            <a:off x="2962271" y="2070908"/>
            <a:ext cx="76201" cy="2827867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BDFF21-0305-435F-A92E-B064B0A39602}"/>
              </a:ext>
            </a:extLst>
          </p:cNvPr>
          <p:cNvCxnSpPr>
            <a:cxnSpLocks/>
          </p:cNvCxnSpPr>
          <p:nvPr/>
        </p:nvCxnSpPr>
        <p:spPr>
          <a:xfrm flipV="1">
            <a:off x="177757" y="4898775"/>
            <a:ext cx="5511802" cy="1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7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98442-5C3D-4E37-8828-D80B7FAF344C}"/>
              </a:ext>
            </a:extLst>
          </p:cNvPr>
          <p:cNvCxnSpPr>
            <a:cxnSpLocks/>
          </p:cNvCxnSpPr>
          <p:nvPr/>
        </p:nvCxnSpPr>
        <p:spPr>
          <a:xfrm flipV="1">
            <a:off x="2962271" y="3738843"/>
            <a:ext cx="1232921" cy="1159933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9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859D951F-B96E-4708-8F6A-56963BF8844B}"/>
              </a:ext>
            </a:extLst>
          </p:cNvPr>
          <p:cNvSpPr/>
          <p:nvPr/>
        </p:nvSpPr>
        <p:spPr>
          <a:xfrm>
            <a:off x="3128393" y="4653243"/>
            <a:ext cx="277164" cy="457200"/>
          </a:xfrm>
          <a:prstGeom prst="arc">
            <a:avLst/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4F58CD-5A09-4DE7-A516-41EBD1F2AC0B}"/>
              </a:ext>
            </a:extLst>
          </p:cNvPr>
          <p:cNvCxnSpPr>
            <a:cxnSpLocks/>
          </p:cNvCxnSpPr>
          <p:nvPr/>
        </p:nvCxnSpPr>
        <p:spPr>
          <a:xfrm flipV="1">
            <a:off x="4128066" y="2966412"/>
            <a:ext cx="927938" cy="845040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D5A07F-83E1-4491-8888-745FEE90018C}"/>
              </a:ext>
            </a:extLst>
          </p:cNvPr>
          <p:cNvCxnSpPr>
            <a:cxnSpLocks/>
          </p:cNvCxnSpPr>
          <p:nvPr/>
        </p:nvCxnSpPr>
        <p:spPr>
          <a:xfrm>
            <a:off x="4128066" y="3824388"/>
            <a:ext cx="718853" cy="721599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801BDE-98BB-4267-8D63-88A0DD50B877}"/>
              </a:ext>
            </a:extLst>
          </p:cNvPr>
          <p:cNvCxnSpPr>
            <a:cxnSpLocks/>
          </p:cNvCxnSpPr>
          <p:nvPr/>
        </p:nvCxnSpPr>
        <p:spPr>
          <a:xfrm flipH="1">
            <a:off x="3917673" y="3778149"/>
            <a:ext cx="219755" cy="772181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Fireworks">
            <a:extLst>
              <a:ext uri="{FF2B5EF4-FFF2-40B4-BE49-F238E27FC236}">
                <a16:creationId xmlns:a16="http://schemas.microsoft.com/office/drawing/2014/main" id="{94B53054-8EB2-41CE-B45C-653DCCD21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99601">
            <a:off x="3576345" y="3302406"/>
            <a:ext cx="1063243" cy="1063243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F83825-136A-40B0-83B8-E37957240EE4}"/>
              </a:ext>
            </a:extLst>
          </p:cNvPr>
          <p:cNvCxnSpPr>
            <a:cxnSpLocks/>
          </p:cNvCxnSpPr>
          <p:nvPr/>
        </p:nvCxnSpPr>
        <p:spPr>
          <a:xfrm flipH="1" flipV="1">
            <a:off x="2134220" y="2180976"/>
            <a:ext cx="356153" cy="1174161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40297C-2FD4-4AFC-A846-B34E20EB3804}"/>
              </a:ext>
            </a:extLst>
          </p:cNvPr>
          <p:cNvCxnSpPr>
            <a:cxnSpLocks/>
          </p:cNvCxnSpPr>
          <p:nvPr/>
        </p:nvCxnSpPr>
        <p:spPr>
          <a:xfrm flipV="1">
            <a:off x="2484163" y="3097663"/>
            <a:ext cx="715965" cy="199368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3C8EA0-A029-4F9A-B929-5D10B99A143A}"/>
              </a:ext>
            </a:extLst>
          </p:cNvPr>
          <p:cNvCxnSpPr>
            <a:cxnSpLocks/>
          </p:cNvCxnSpPr>
          <p:nvPr/>
        </p:nvCxnSpPr>
        <p:spPr>
          <a:xfrm flipH="1">
            <a:off x="2199314" y="3288290"/>
            <a:ext cx="288161" cy="522087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Wi Fi">
            <a:extLst>
              <a:ext uri="{FF2B5EF4-FFF2-40B4-BE49-F238E27FC236}">
                <a16:creationId xmlns:a16="http://schemas.microsoft.com/office/drawing/2014/main" id="{A2F820C3-02A9-4CD1-A99B-8158D759B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12384">
            <a:off x="1930758" y="2622245"/>
            <a:ext cx="996957" cy="99695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46C43C-4762-463A-BE6A-B6E943FA1DA8}"/>
              </a:ext>
            </a:extLst>
          </p:cNvPr>
          <p:cNvCxnSpPr>
            <a:cxnSpLocks/>
          </p:cNvCxnSpPr>
          <p:nvPr/>
        </p:nvCxnSpPr>
        <p:spPr>
          <a:xfrm flipH="1" flipV="1">
            <a:off x="2517146" y="3364022"/>
            <a:ext cx="445125" cy="1517821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9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FC4FA792-A8B8-48BE-B6E9-B250EB8F4156}"/>
              </a:ext>
            </a:extLst>
          </p:cNvPr>
          <p:cNvSpPr/>
          <p:nvPr/>
        </p:nvSpPr>
        <p:spPr>
          <a:xfrm rot="18847492">
            <a:off x="2622853" y="4675944"/>
            <a:ext cx="296992" cy="226902"/>
          </a:xfrm>
          <a:prstGeom prst="arc">
            <a:avLst>
              <a:gd name="adj1" fmla="val 11024192"/>
              <a:gd name="adj2" fmla="val 279000"/>
            </a:avLst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24758-70F0-4194-8A6E-7A43020204F5}"/>
              </a:ext>
            </a:extLst>
          </p:cNvPr>
          <p:cNvCxnSpPr>
            <a:cxnSpLocks/>
          </p:cNvCxnSpPr>
          <p:nvPr/>
        </p:nvCxnSpPr>
        <p:spPr>
          <a:xfrm flipH="1" flipV="1">
            <a:off x="4147055" y="3807986"/>
            <a:ext cx="2407448" cy="85704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2162B12B-14C6-435E-89A6-E08276045242}"/>
              </a:ext>
            </a:extLst>
          </p:cNvPr>
          <p:cNvSpPr/>
          <p:nvPr/>
        </p:nvSpPr>
        <p:spPr>
          <a:xfrm rot="271377">
            <a:off x="2460392" y="2839374"/>
            <a:ext cx="1657926" cy="1581367"/>
          </a:xfrm>
          <a:prstGeom prst="arc">
            <a:avLst>
              <a:gd name="adj1" fmla="val 11510888"/>
              <a:gd name="adj2" fmla="val 0"/>
            </a:avLst>
          </a:prstGeom>
          <a:noFill/>
          <a:ln w="47625" cmpd="sng">
            <a:solidFill>
              <a:srgbClr val="FF0000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58D0DD4C-8E3A-4B97-8D03-8C3BDB0B84BF}"/>
              </a:ext>
            </a:extLst>
          </p:cNvPr>
          <p:cNvSpPr/>
          <p:nvPr/>
        </p:nvSpPr>
        <p:spPr>
          <a:xfrm rot="12578035">
            <a:off x="2633380" y="2503710"/>
            <a:ext cx="221305" cy="955536"/>
          </a:xfrm>
          <a:prstGeom prst="up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4ACDF069-8C00-4FCD-BE6B-0B6C7E4632EB}"/>
              </a:ext>
            </a:extLst>
          </p:cNvPr>
          <p:cNvSpPr/>
          <p:nvPr/>
        </p:nvSpPr>
        <p:spPr>
          <a:xfrm rot="21117477">
            <a:off x="3986168" y="2850777"/>
            <a:ext cx="221305" cy="955536"/>
          </a:xfrm>
          <a:prstGeom prst="upArrow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54A5F0-F1BD-41B4-A995-AE60F1CAF9E7}"/>
              </a:ext>
            </a:extLst>
          </p:cNvPr>
          <p:cNvSpPr/>
          <p:nvPr/>
        </p:nvSpPr>
        <p:spPr>
          <a:xfrm rot="19679836">
            <a:off x="4081633" y="3338141"/>
            <a:ext cx="425818" cy="438204"/>
          </a:xfrm>
          <a:prstGeom prst="arc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51E8F248-7B50-4CC9-98FD-EA6FEF00A336}"/>
              </a:ext>
            </a:extLst>
          </p:cNvPr>
          <p:cNvSpPr/>
          <p:nvPr/>
        </p:nvSpPr>
        <p:spPr>
          <a:xfrm rot="18691212">
            <a:off x="2320092" y="2726210"/>
            <a:ext cx="532711" cy="526767"/>
          </a:xfrm>
          <a:prstGeom prst="arc">
            <a:avLst/>
          </a:prstGeom>
          <a:noFill/>
          <a:ln w="476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BA8A86B6-5DBA-4F5B-899A-B1E9988A4A8A}"/>
              </a:ext>
            </a:extLst>
          </p:cNvPr>
          <p:cNvSpPr/>
          <p:nvPr/>
        </p:nvSpPr>
        <p:spPr>
          <a:xfrm rot="422305">
            <a:off x="4269670" y="3537581"/>
            <a:ext cx="425818" cy="438204"/>
          </a:xfrm>
          <a:prstGeom prst="arc">
            <a:avLst/>
          </a:prstGeom>
          <a:ln w="476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4867ED-0702-4B33-80C9-08A80262B063}"/>
                  </a:ext>
                </a:extLst>
              </p:cNvPr>
              <p:cNvSpPr txBox="1"/>
              <p:nvPr/>
            </p:nvSpPr>
            <p:spPr>
              <a:xfrm>
                <a:off x="4702841" y="3383606"/>
                <a:ext cx="79149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𝑖𝑚𝑝𝑎𝑐𝑡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4867ED-0702-4B33-80C9-08A80262B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841" y="3383606"/>
                <a:ext cx="791499" cy="298415"/>
              </a:xfrm>
              <a:prstGeom prst="rect">
                <a:avLst/>
              </a:prstGeom>
              <a:blipFill>
                <a:blip r:embed="rId7"/>
                <a:stretch>
                  <a:fillRect l="-3846" r="-5385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2345B-3D2A-4C7E-B2C1-B3B23A480E6A}"/>
                  </a:ext>
                </a:extLst>
              </p:cNvPr>
              <p:cNvSpPr txBox="1"/>
              <p:nvPr/>
            </p:nvSpPr>
            <p:spPr>
              <a:xfrm rot="18738756">
                <a:off x="4228798" y="2797983"/>
                <a:ext cx="76025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𝑒𝑗𝑒𝑐𝑡𝑎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2345B-3D2A-4C7E-B2C1-B3B23A480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38756">
                <a:off x="4228798" y="2797983"/>
                <a:ext cx="760257" cy="299313"/>
              </a:xfrm>
              <a:prstGeom prst="rect">
                <a:avLst/>
              </a:prstGeom>
              <a:blipFill>
                <a:blip r:embed="rId8"/>
                <a:stretch>
                  <a:fillRect t="-18898" r="-30328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DC348-FA4A-4000-8D21-0369E29BD5DC}"/>
                  </a:ext>
                </a:extLst>
              </p:cNvPr>
              <p:cNvSpPr txBox="1"/>
              <p:nvPr/>
            </p:nvSpPr>
            <p:spPr>
              <a:xfrm rot="17577575">
                <a:off x="2257960" y="2152338"/>
                <a:ext cx="76025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𝑒𝑗𝑒𝑐𝑡𝑎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𝑅𝑂𝐼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DC348-FA4A-4000-8D21-0369E29B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577575">
                <a:off x="2257960" y="2152338"/>
                <a:ext cx="760257" cy="299313"/>
              </a:xfrm>
              <a:prstGeom prst="rect">
                <a:avLst/>
              </a:prstGeom>
              <a:blipFill>
                <a:blip r:embed="rId9"/>
                <a:stretch>
                  <a:fillRect t="-25926" r="-23158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036239-C72D-4FC6-BF4C-1246215FDA02}"/>
                  </a:ext>
                </a:extLst>
              </p:cNvPr>
              <p:cNvSpPr txBox="1"/>
              <p:nvPr/>
            </p:nvSpPr>
            <p:spPr>
              <a:xfrm>
                <a:off x="3409074" y="4544643"/>
                <a:ext cx="81073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𝑖𝑚𝑝𝑎𝑐𝑡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036239-C72D-4FC6-BF4C-1246215FD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074" y="4544643"/>
                <a:ext cx="810735" cy="298415"/>
              </a:xfrm>
              <a:prstGeom prst="rect">
                <a:avLst/>
              </a:prstGeom>
              <a:blipFill>
                <a:blip r:embed="rId10"/>
                <a:stretch>
                  <a:fillRect l="-9023" r="-5263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5E37DE-758D-4E3A-899C-98BDEFBB40C1}"/>
                  </a:ext>
                </a:extLst>
              </p:cNvPr>
              <p:cNvSpPr txBox="1"/>
              <p:nvPr/>
            </p:nvSpPr>
            <p:spPr>
              <a:xfrm>
                <a:off x="2139982" y="4467809"/>
                <a:ext cx="518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𝑅𝑂𝐼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5E37DE-758D-4E3A-899C-98BDEFBB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982" y="4467809"/>
                <a:ext cx="518219" cy="276999"/>
              </a:xfrm>
              <a:prstGeom prst="rect">
                <a:avLst/>
              </a:prstGeom>
              <a:blipFill>
                <a:blip r:embed="rId11"/>
                <a:stretch>
                  <a:fillRect l="-14118" r="-47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picture containing device&#10;&#10;Description automatically generated">
            <a:extLst>
              <a:ext uri="{FF2B5EF4-FFF2-40B4-BE49-F238E27FC236}">
                <a16:creationId xmlns:a16="http://schemas.microsoft.com/office/drawing/2014/main" id="{383326CC-686F-4888-AF54-B74D5BD06E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63" y="430908"/>
            <a:ext cx="1777891" cy="1946653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AB275281-1923-4CE4-8018-E96A194BD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73" y="3527594"/>
            <a:ext cx="1772367" cy="1940605"/>
          </a:xfrm>
          <a:prstGeom prst="rect">
            <a:avLst/>
          </a:prstGeom>
        </p:spPr>
      </p:pic>
      <p:pic>
        <p:nvPicPr>
          <p:cNvPr id="84" name="Picture 83" descr="Chart, histogram&#10;&#10;Description automatically generated">
            <a:extLst>
              <a:ext uri="{FF2B5EF4-FFF2-40B4-BE49-F238E27FC236}">
                <a16:creationId xmlns:a16="http://schemas.microsoft.com/office/drawing/2014/main" id="{CF9115A1-7C11-441E-8BEB-978DD22F18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99" y="2650299"/>
            <a:ext cx="2586563" cy="1939922"/>
          </a:xfrm>
          <a:prstGeom prst="rect">
            <a:avLst/>
          </a:prstGeom>
        </p:spPr>
      </p:pic>
      <p:pic>
        <p:nvPicPr>
          <p:cNvPr id="86" name="Picture 85" descr="Chart, histogram&#10;&#10;Description automatically generated">
            <a:extLst>
              <a:ext uri="{FF2B5EF4-FFF2-40B4-BE49-F238E27FC236}">
                <a16:creationId xmlns:a16="http://schemas.microsoft.com/office/drawing/2014/main" id="{B48A3C14-3D91-4F88-87FF-C77D8A439A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98" y="4590221"/>
            <a:ext cx="2586563" cy="1939922"/>
          </a:xfrm>
          <a:prstGeom prst="rect">
            <a:avLst/>
          </a:prstGeom>
        </p:spPr>
      </p:pic>
      <p:pic>
        <p:nvPicPr>
          <p:cNvPr id="88" name="Picture 87" descr="A picture containing chart&#10;&#10;Description automatically generated">
            <a:extLst>
              <a:ext uri="{FF2B5EF4-FFF2-40B4-BE49-F238E27FC236}">
                <a16:creationId xmlns:a16="http://schemas.microsoft.com/office/drawing/2014/main" id="{67756A34-A2D3-4FD7-8686-3F98BFC227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54" y="436238"/>
            <a:ext cx="2586562" cy="1939922"/>
          </a:xfrm>
          <a:prstGeom prst="rect">
            <a:avLst/>
          </a:prstGeom>
        </p:spPr>
      </p:pic>
      <p:sp>
        <p:nvSpPr>
          <p:cNvPr id="89" name="Left Brace 88">
            <a:extLst>
              <a:ext uri="{FF2B5EF4-FFF2-40B4-BE49-F238E27FC236}">
                <a16:creationId xmlns:a16="http://schemas.microsoft.com/office/drawing/2014/main" id="{452EB144-01E1-4452-8B3A-1AE5BF828F95}"/>
              </a:ext>
            </a:extLst>
          </p:cNvPr>
          <p:cNvSpPr/>
          <p:nvPr/>
        </p:nvSpPr>
        <p:spPr>
          <a:xfrm>
            <a:off x="6953857" y="430908"/>
            <a:ext cx="459293" cy="6099228"/>
          </a:xfrm>
          <a:prstGeom prst="leftBrace">
            <a:avLst>
              <a:gd name="adj1" fmla="val 8333"/>
              <a:gd name="adj2" fmla="val 57195"/>
            </a:avLst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 descr="Chart, pie chart&#10;&#10;Description automatically generated">
            <a:extLst>
              <a:ext uri="{FF2B5EF4-FFF2-40B4-BE49-F238E27FC236}">
                <a16:creationId xmlns:a16="http://schemas.microsoft.com/office/drawing/2014/main" id="{C8E38609-4B55-4D6E-8040-6ABDCCFE43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90" y="246683"/>
            <a:ext cx="2348736" cy="1944863"/>
          </a:xfrm>
          <a:prstGeom prst="rect">
            <a:avLst/>
          </a:prstGeom>
        </p:spPr>
      </p:pic>
      <p:sp>
        <p:nvSpPr>
          <p:cNvPr id="92" name="Left Brace 91">
            <a:extLst>
              <a:ext uri="{FF2B5EF4-FFF2-40B4-BE49-F238E27FC236}">
                <a16:creationId xmlns:a16="http://schemas.microsoft.com/office/drawing/2014/main" id="{C3176E7B-6DDA-4462-A0C4-B62F18E67203}"/>
              </a:ext>
            </a:extLst>
          </p:cNvPr>
          <p:cNvSpPr/>
          <p:nvPr/>
        </p:nvSpPr>
        <p:spPr>
          <a:xfrm rot="16200000">
            <a:off x="4405762" y="1235891"/>
            <a:ext cx="268970" cy="2336868"/>
          </a:xfrm>
          <a:prstGeom prst="leftBrace">
            <a:avLst>
              <a:gd name="adj1" fmla="val 120584"/>
              <a:gd name="adj2" fmla="val 2775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6979A9-0793-41D8-9C32-C18AEE36A8DB}"/>
              </a:ext>
            </a:extLst>
          </p:cNvPr>
          <p:cNvSpPr txBox="1"/>
          <p:nvPr/>
        </p:nvSpPr>
        <p:spPr>
          <a:xfrm>
            <a:off x="5423310" y="1055711"/>
            <a:ext cx="14041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Downstream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9B44FB-CEBE-44F2-972A-36B2C65E1520}"/>
              </a:ext>
            </a:extLst>
          </p:cNvPr>
          <p:cNvSpPr txBox="1"/>
          <p:nvPr/>
        </p:nvSpPr>
        <p:spPr>
          <a:xfrm>
            <a:off x="8038985" y="86627"/>
            <a:ext cx="31338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MEM Low Density Population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EEDA126-742D-4CF4-BDCE-657A1DE72A43}"/>
              </a:ext>
            </a:extLst>
          </p:cNvPr>
          <p:cNvSpPr txBox="1"/>
          <p:nvPr/>
        </p:nvSpPr>
        <p:spPr>
          <a:xfrm>
            <a:off x="7327667" y="2395006"/>
            <a:ext cx="30483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MEM High Density Population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AFE0555-B586-4925-8625-97946B41F857}"/>
              </a:ext>
            </a:extLst>
          </p:cNvPr>
          <p:cNvSpPr txBox="1"/>
          <p:nvPr/>
        </p:nvSpPr>
        <p:spPr>
          <a:xfrm>
            <a:off x="7212704" y="4560142"/>
            <a:ext cx="30483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Near Earth Object Population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A8E850-A8B4-4DAD-AFA6-A23F27B34927}"/>
              </a:ext>
            </a:extLst>
          </p:cNvPr>
          <p:cNvSpPr txBox="1"/>
          <p:nvPr/>
        </p:nvSpPr>
        <p:spPr>
          <a:xfrm>
            <a:off x="3241660" y="96144"/>
            <a:ext cx="28543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Ejecta Angular Distribution (for 45 degree impact)</a:t>
            </a:r>
          </a:p>
        </p:txBody>
      </p:sp>
      <p:pic>
        <p:nvPicPr>
          <p:cNvPr id="42" name="Content Placeholder 7" descr="Chart, sunburst chart&#10;&#10;Description automatically generated">
            <a:extLst>
              <a:ext uri="{FF2B5EF4-FFF2-40B4-BE49-F238E27FC236}">
                <a16:creationId xmlns:a16="http://schemas.microsoft.com/office/drawing/2014/main" id="{E10B755F-3B69-4E82-9451-83F65D0EDDA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907" y="708734"/>
            <a:ext cx="1971369" cy="216040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9BAD88-0B93-4364-8BC3-FB5A0B9AF634}"/>
              </a:ext>
            </a:extLst>
          </p:cNvPr>
          <p:cNvSpPr txBox="1"/>
          <p:nvPr/>
        </p:nvSpPr>
        <p:spPr>
          <a:xfrm>
            <a:off x="74695" y="13223"/>
            <a:ext cx="220117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Ejecta Angular Distribution (at 45 degrees latitude)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FF1BD-F600-419A-9F57-648A3A93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252F5-99A0-4AB6-967F-68FA0FA4320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D5CFC-DB09-4322-9676-DC6C63F3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DEFEC-A54C-48EE-8654-4D0EA442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6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298A-D700-4D0B-83B4-1DDD00B4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A871-28E0-42CE-BEB7-BCF2C4319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NEO angular distribution from NEO orbital elements</a:t>
            </a:r>
          </a:p>
          <a:p>
            <a:r>
              <a:rPr lang="en-US" dirty="0"/>
              <a:t>Plans to provide lunar ejecta environment for meteor showers (only the sporadic meteors are considered in MEM</a:t>
            </a:r>
          </a:p>
          <a:p>
            <a:r>
              <a:rPr lang="en-US" dirty="0"/>
              <a:t>Ability to compute lunar ejecta environment for short-term mission profiles at specific longitude/latitude locations on the Moon</a:t>
            </a:r>
          </a:p>
          <a:p>
            <a:r>
              <a:rPr lang="en-US" dirty="0"/>
              <a:t>If there is interest, modifications to the code could be made to compute ejecta environments for a particular orbit around the Moon (such as at Gateway)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4E2DE-B411-4AA3-AFCD-419D9E2D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C43E-10A9-4DB7-9436-CDA4538B5AC4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62589-059A-41E9-8A45-4BFE84A5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AFE82-741B-4B01-ABDB-D25845AB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8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DSNE Rev H Lunar Ejecta Model – NASA SP-8013 (1969)</a:t>
            </a:r>
          </a:p>
          <a:p>
            <a:pPr lvl="1"/>
            <a:r>
              <a:rPr lang="en-US" i="0" dirty="0"/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Lunar Meteoroid Ejecta Model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1E3D-0D8F-4DFE-AFEF-0F989AFF27D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Lunar Meteoroid Ejecta Model (</a:t>
            </a:r>
            <a:r>
              <a:rPr lang="en-US" dirty="0" err="1"/>
              <a:t>LuMEM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292451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0A3ACA7A-600F-45B4-A5F4-54149160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9" y="1371600"/>
            <a:ext cx="5536765" cy="415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55085-8E7E-4073-91B3-529BE696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413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DSNE Rev H Lunar Ejecta Model</a:t>
            </a:r>
            <a:br>
              <a:rPr lang="en-US" dirty="0"/>
            </a:br>
            <a:r>
              <a:rPr lang="en-US" dirty="0"/>
              <a:t>NASA SP-8013 (1969)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5E00A-C4D9-4FEC-96E7-36F31867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5C51-25F1-4D57-B20F-3E03AF96397C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936A2-C033-4B22-8B65-BBB333EB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B3A70-7F30-44C1-A909-B0A7FD98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7E896A7-15BD-411C-906E-1AB59CC9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99" y="1368285"/>
            <a:ext cx="5536765" cy="41525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4895F0-5806-49E9-8B27-7B886016B8C1}"/>
              </a:ext>
            </a:extLst>
          </p:cNvPr>
          <p:cNvSpPr txBox="1"/>
          <p:nvPr/>
        </p:nvSpPr>
        <p:spPr>
          <a:xfrm>
            <a:off x="1401098" y="5441645"/>
            <a:ext cx="501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speed [both] = 20 km/s</a:t>
            </a:r>
          </a:p>
          <a:p>
            <a:r>
              <a:rPr lang="en-US" dirty="0"/>
              <a:t>Density [NASA SP-8013] = 0.5 g/cm^3</a:t>
            </a:r>
          </a:p>
          <a:p>
            <a:r>
              <a:rPr lang="en-US" dirty="0"/>
              <a:t>Density [</a:t>
            </a:r>
            <a:r>
              <a:rPr lang="en-US" dirty="0" err="1"/>
              <a:t>Grun</a:t>
            </a:r>
            <a:r>
              <a:rPr lang="en-US" dirty="0"/>
              <a:t> et al 1985] = 2.5 g/cm^3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2B27F-485E-4338-BBC2-EF020FD5E335}"/>
              </a:ext>
            </a:extLst>
          </p:cNvPr>
          <p:cNvSpPr txBox="1"/>
          <p:nvPr/>
        </p:nvSpPr>
        <p:spPr>
          <a:xfrm>
            <a:off x="7050157" y="5492493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= 2.5 g/cm^3</a:t>
            </a:r>
          </a:p>
        </p:txBody>
      </p:sp>
    </p:spTree>
    <p:extLst>
      <p:ext uri="{BB962C8B-B14F-4D97-AF65-F5344CB8AC3E}">
        <p14:creationId xmlns:p14="http://schemas.microsoft.com/office/powerpoint/2010/main" val="267725240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11582</TotalTime>
  <Words>3267</Words>
  <Application>Microsoft Office PowerPoint</Application>
  <PresentationFormat>Widescreen</PresentationFormat>
  <Paragraphs>407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Cambria Math</vt:lpstr>
      <vt:lpstr>Franklin Gothic Book</vt:lpstr>
      <vt:lpstr>Crop</vt:lpstr>
      <vt:lpstr>Lunar Meteoroid Ejecta Model</vt:lpstr>
      <vt:lpstr>Overview</vt:lpstr>
      <vt:lpstr>Example DSNE Table for Rev. I</vt:lpstr>
      <vt:lpstr>Results from the Lunar Meteoroid Ejecta Model (LuMEM)</vt:lpstr>
      <vt:lpstr>HVIT Probability of No Penetration (PNP) Comparison</vt:lpstr>
      <vt:lpstr>PowerPoint Presentation</vt:lpstr>
      <vt:lpstr>Forward Work</vt:lpstr>
      <vt:lpstr>Overview</vt:lpstr>
      <vt:lpstr>DSNE Rev H Lunar Ejecta Model NASA SP-8013 (1969) </vt:lpstr>
      <vt:lpstr>Overview</vt:lpstr>
      <vt:lpstr>Impact-Ejecta Scaling Models Zook 1967</vt:lpstr>
      <vt:lpstr>Impact-Ejecta Scaling Models Krivov et al. 2003</vt:lpstr>
      <vt:lpstr>Impact-Ejecta Scaling Models Housen &amp; Holsapple 2011</vt:lpstr>
      <vt:lpstr>Overview</vt:lpstr>
      <vt:lpstr>Sporadic meteoroid flux (Grun et al. 1985)</vt:lpstr>
      <vt:lpstr>Sporadic meteoroid flux (low and high density populations in MEM)</vt:lpstr>
      <vt:lpstr>Lunar Surface Ephemeris for MEM – JPL Horizons</vt:lpstr>
      <vt:lpstr>Sporadic meteoroid flux (angle/speed) and latitudinal dependence on the lunar surface</vt:lpstr>
      <vt:lpstr>PowerPoint Presentation</vt:lpstr>
      <vt:lpstr>Near Earth Object (NEO) flux (Brown et al. 2002) at the lunar surface</vt:lpstr>
      <vt:lpstr>PowerPoint Presentation</vt:lpstr>
      <vt:lpstr>Impact-ejecta scaling model (Housen &amp; Holsapple 2011)</vt:lpstr>
      <vt:lpstr>Trajectory and spherical geometry of secondary ejecta</vt:lpstr>
      <vt:lpstr>Integrating arbitrary domain – Step 1</vt:lpstr>
      <vt:lpstr>Integrating arbitrary domain – Step 1</vt:lpstr>
      <vt:lpstr>Integrating arbitrary domain – Step 1</vt:lpstr>
      <vt:lpstr>Integrating arbitrary domain – Step 2</vt:lpstr>
      <vt:lpstr>Integrating arbitrary domain – Step 2</vt:lpstr>
      <vt:lpstr>Ejecta particle size distribution (Carrier 2003)</vt:lpstr>
      <vt:lpstr>Ejecta zenith angle distribution (empirically from Gault &amp; Wedekind 1978)</vt:lpstr>
      <vt:lpstr>Ejecta azimuth angle distribution (modified from Rival &amp; Mandeville 1999)</vt:lpstr>
      <vt:lpstr>Ejecta full angular distribution</vt:lpstr>
      <vt:lpstr>Backup</vt:lpstr>
      <vt:lpstr>Overview</vt:lpstr>
      <vt:lpstr>Speed distribution as a function of distance</vt:lpstr>
      <vt:lpstr>Distance distribution as a function of speed</vt:lpstr>
      <vt:lpstr>Secondary flux as a function of distance</vt:lpstr>
      <vt:lpstr>Secondary flux from impacts over the whole Moon in terms of secondary flux from a single impact on the 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 Meteoroid Ejecta Model</dc:title>
  <dc:creator>DeStefano, Anthony M. (MSFC-EV44)</dc:creator>
  <cp:lastModifiedBy>DeStefano, Anthony M. (MSFC-EV44)</cp:lastModifiedBy>
  <cp:revision>45</cp:revision>
  <dcterms:created xsi:type="dcterms:W3CDTF">2020-11-09T16:35:54Z</dcterms:created>
  <dcterms:modified xsi:type="dcterms:W3CDTF">2020-11-17T17:48:57Z</dcterms:modified>
</cp:coreProperties>
</file>